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9"/>
  </p:notesMasterIdLst>
  <p:sldIdLst>
    <p:sldId id="260" r:id="rId2"/>
    <p:sldId id="256" r:id="rId3"/>
    <p:sldId id="257" r:id="rId4"/>
    <p:sldId id="261" r:id="rId5"/>
    <p:sldId id="262" r:id="rId6"/>
    <p:sldId id="259" r:id="rId7"/>
    <p:sldId id="263" r:id="rId8"/>
    <p:sldId id="264" r:id="rId9"/>
    <p:sldId id="265" r:id="rId10"/>
    <p:sldId id="266" r:id="rId11"/>
    <p:sldId id="268" r:id="rId12"/>
    <p:sldId id="292" r:id="rId13"/>
    <p:sldId id="272" r:id="rId14"/>
    <p:sldId id="311" r:id="rId15"/>
    <p:sldId id="279" r:id="rId16"/>
    <p:sldId id="313" r:id="rId17"/>
    <p:sldId id="312" r:id="rId18"/>
    <p:sldId id="314" r:id="rId19"/>
    <p:sldId id="278" r:id="rId20"/>
    <p:sldId id="282" r:id="rId21"/>
    <p:sldId id="283" r:id="rId22"/>
    <p:sldId id="284" r:id="rId23"/>
    <p:sldId id="315" r:id="rId24"/>
    <p:sldId id="316" r:id="rId25"/>
    <p:sldId id="285" r:id="rId26"/>
    <p:sldId id="267" r:id="rId27"/>
    <p:sldId id="305" r:id="rId28"/>
    <p:sldId id="306" r:id="rId29"/>
    <p:sldId id="307" r:id="rId30"/>
    <p:sldId id="288" r:id="rId31"/>
    <p:sldId id="289" r:id="rId32"/>
    <p:sldId id="318" r:id="rId33"/>
    <p:sldId id="293" r:id="rId34"/>
    <p:sldId id="308" r:id="rId35"/>
    <p:sldId id="295" r:id="rId36"/>
    <p:sldId id="317" r:id="rId37"/>
    <p:sldId id="294" r:id="rId38"/>
    <p:sldId id="299" r:id="rId39"/>
    <p:sldId id="297" r:id="rId40"/>
    <p:sldId id="300" r:id="rId41"/>
    <p:sldId id="301" r:id="rId42"/>
    <p:sldId id="298" r:id="rId43"/>
    <p:sldId id="304" r:id="rId44"/>
    <p:sldId id="309" r:id="rId45"/>
    <p:sldId id="303" r:id="rId46"/>
    <p:sldId id="310" r:id="rId47"/>
    <p:sldId id="319" r:id="rId4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5EC7482-95B5-4191-9C45-2EBB705CD9F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6B98EFD-CFEE-4A57-8F3D-E87E2EBC373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98EFD-CFEE-4A57-8F3D-E87E2EBC373D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98EFD-CFEE-4A57-8F3D-E87E2EBC373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98EFD-CFEE-4A57-8F3D-E87E2EBC373D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98EFD-CFEE-4A57-8F3D-E87E2EBC373D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2606D13B-70E2-4A20-BC4C-72931EFD1F23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E68AFA5-7DFE-4B59-A4DB-92952E5EC5B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 r="163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57158" y="2786058"/>
            <a:ext cx="8786842" cy="1071585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“ГЕОГРАФІЧНІ КООРДИНАТИ”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357166"/>
            <a:ext cx="66437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«ГРАДУСНА СІТКА НА ГЛОБУСІ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 ГЕОГРАФІЧНІЙ КАРТІ»</a:t>
            </a:r>
            <a:endParaRPr lang="ru-RU" sz="4400" dirty="0"/>
          </a:p>
        </p:txBody>
      </p:sp>
      <p:pic>
        <p:nvPicPr>
          <p:cNvPr id="3" name="Picture 2" descr="D:\рисунки\shkolnye_kartinki_5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2214578" cy="1214446"/>
          </a:xfrm>
          <a:prstGeom prst="rect">
            <a:avLst/>
          </a:prstGeom>
          <a:noFill/>
        </p:spPr>
      </p:pic>
      <p:pic>
        <p:nvPicPr>
          <p:cNvPr id="8" name="Picture 3" descr="C:\Documents and Settings\site304\Мои документы\Мои рисунки\вращающийся шар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2500297" y="571479"/>
            <a:ext cx="21431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site304\Мои документы\Мои рисунки\вращающийся шар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2500297" y="1000107"/>
            <a:ext cx="21431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929322" y="5643578"/>
            <a:ext cx="3214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/>
              <a:t>Учитель </a:t>
            </a:r>
            <a:r>
              <a:rPr lang="uk-UA" b="1" dirty="0" smtClean="0"/>
              <a:t>географії</a:t>
            </a:r>
          </a:p>
          <a:p>
            <a:pPr algn="r"/>
            <a:r>
              <a:rPr lang="uk-UA" b="1" smtClean="0"/>
              <a:t>Лемко-Мельник О.М.</a:t>
            </a:r>
            <a:r>
              <a:rPr lang="uk-UA" b="1" smtClean="0"/>
              <a:t> </a:t>
            </a:r>
            <a:endParaRPr lang="uk-UA" b="1" dirty="0" smtClean="0"/>
          </a:p>
          <a:p>
            <a:pPr algn="r"/>
            <a:endParaRPr lang="uk-UA" b="1" dirty="0" smtClean="0"/>
          </a:p>
          <a:p>
            <a:pPr algn="r"/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0120" y="214290"/>
            <a:ext cx="5624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Історична довідка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Documents and Settings\Admin\Рабочий стол\Ma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500174"/>
            <a:ext cx="3643338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Documents and Settings\Admin\Рабочий стол\Pifago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214422"/>
            <a:ext cx="3714776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eudox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857232"/>
            <a:ext cx="3929090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Documents and Settings\Admin\Рабочий стол\zw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85728"/>
            <a:ext cx="292895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Documents and Settings\Admin\Рабочий стол\309831_html_m6cc58c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714752"/>
            <a:ext cx="2857520" cy="2714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571612"/>
            <a:ext cx="7400948" cy="1928826"/>
          </a:xfrm>
        </p:spPr>
        <p:txBody>
          <a:bodyPr/>
          <a:lstStyle/>
          <a:p>
            <a:r>
              <a:rPr lang="uk-UA" sz="5400" b="1" dirty="0" smtClean="0">
                <a:solidFill>
                  <a:srgbClr val="C00000"/>
                </a:solidFill>
              </a:rPr>
              <a:t>Вивчення нового матеріалу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Picture 6" descr="C:\Documents and Settings\site304\Мои документы\Мои рисунки\сов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285728"/>
            <a:ext cx="10556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рисунки\shkolnye_kartinki_41.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714752"/>
            <a:ext cx="2071702" cy="1928819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Documents and Settings\Admin\Рабочий стол\zemlya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928670"/>
            <a:ext cx="6357982" cy="48577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71604" y="0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+mj-lt"/>
              </a:rPr>
              <a:t>Обертання Землі</a:t>
            </a:r>
            <a:endParaRPr lang="ru-RU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7356" y="5929330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   </a:t>
            </a:r>
            <a:r>
              <a:rPr lang="uk-UA" sz="3200" b="1" dirty="0" smtClean="0">
                <a:solidFill>
                  <a:srgbClr val="002060"/>
                </a:solidFill>
                <a:latin typeface="+mj-lt"/>
              </a:rPr>
              <a:t>Середній діаметр  Землі - </a:t>
            </a:r>
            <a:r>
              <a:rPr lang="uk-UA" sz="3200" b="1" u="sng" dirty="0" smtClean="0">
                <a:solidFill>
                  <a:srgbClr val="FF0000"/>
                </a:solidFill>
                <a:latin typeface="+mj-lt"/>
              </a:rPr>
              <a:t>12735 км</a:t>
            </a:r>
            <a:endParaRPr lang="ru-RU" sz="3200" b="1" u="sng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1281081276_1275780097_k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9058" y="2000240"/>
            <a:ext cx="357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/>
              <a:t>.</a:t>
            </a:r>
            <a:endParaRPr lang="ru-RU" sz="6000" dirty="0"/>
          </a:p>
        </p:txBody>
      </p:sp>
      <p:pic>
        <p:nvPicPr>
          <p:cNvPr id="6149" name="Picture 5" descr="C:\Documents and Settings\Admin\Рабочий стол\201071810108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429684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cxnSp>
        <p:nvCxnSpPr>
          <p:cNvPr id="21" name="Прямая соединительная линия 20"/>
          <p:cNvCxnSpPr/>
          <p:nvPr/>
        </p:nvCxnSpPr>
        <p:spPr>
          <a:xfrm>
            <a:off x="500034" y="2928934"/>
            <a:ext cx="8358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28596" y="5500702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28596" y="5072074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28596" y="4643446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28596" y="4214818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28596" y="378619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00034" y="3357562"/>
            <a:ext cx="83582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28596" y="164305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28596" y="592933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28596" y="2071678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28596" y="2500306"/>
            <a:ext cx="8358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71472" y="6286520"/>
            <a:ext cx="82153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8596" y="128586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28596" y="857232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28596" y="428604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6786578" y="2786058"/>
            <a:ext cx="2000264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+mj-lt"/>
              </a:rPr>
              <a:t>Екватор</a:t>
            </a:r>
            <a:endParaRPr lang="ru-RU" sz="2800" b="1" dirty="0">
              <a:latin typeface="+mj-lt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928926" y="6858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1281081276_1275780097_k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9058" y="2000240"/>
            <a:ext cx="357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/>
              <a:t>.</a:t>
            </a:r>
            <a:endParaRPr lang="ru-RU" sz="6000" dirty="0"/>
          </a:p>
        </p:txBody>
      </p:sp>
      <p:pic>
        <p:nvPicPr>
          <p:cNvPr id="6149" name="Picture 5" descr="C:\Documents and Settings\Admin\Рабочий стол\201071810108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429684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cxnSp>
        <p:nvCxnSpPr>
          <p:cNvPr id="21" name="Прямая соединительная линия 20"/>
          <p:cNvCxnSpPr/>
          <p:nvPr/>
        </p:nvCxnSpPr>
        <p:spPr>
          <a:xfrm>
            <a:off x="785754" y="2928934"/>
            <a:ext cx="8358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28596" y="5500702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28596" y="5072074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28596" y="4643446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28596" y="4214818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28596" y="378619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00034" y="3357562"/>
            <a:ext cx="83582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28596" y="164305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28596" y="592933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28596" y="2071678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28596" y="2500306"/>
            <a:ext cx="8358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71472" y="6286520"/>
            <a:ext cx="82153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8596" y="128586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28596" y="857232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28596" y="428604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6786578" y="2786058"/>
            <a:ext cx="2000264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+mj-lt"/>
              </a:rPr>
              <a:t>Екватор</a:t>
            </a:r>
            <a:endParaRPr lang="ru-RU" sz="2800" b="1" dirty="0">
              <a:latin typeface="+mj-lt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928926" y="6858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357686" y="428604"/>
            <a:ext cx="571504" cy="58579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4429124" y="64291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70°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4429124" y="278605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10°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4429124" y="23574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15°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4357686" y="1928802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30°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4357686" y="150017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45°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4357686" y="107154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60°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4429124" y="321468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0°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4357686" y="357187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10°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4357686" y="4071942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15°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4429124" y="450057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30°</a:t>
            </a:r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4429124" y="492919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45°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4357686" y="535782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60°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4286248" y="5786454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70°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428604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 smtClean="0">
                <a:solidFill>
                  <a:srgbClr val="C00000"/>
                </a:solidFill>
                <a:latin typeface="Bookman Old Style" pitchFamily="18" charset="0"/>
              </a:rPr>
              <a:t>Паралелі</a:t>
            </a:r>
            <a:r>
              <a:rPr lang="uk-UA" sz="3200" dirty="0" smtClean="0">
                <a:solidFill>
                  <a:srgbClr val="C00000"/>
                </a:solidFill>
                <a:latin typeface="Bookman Old Style" pitchFamily="18" charset="0"/>
              </a:rPr>
              <a:t> - це умовні лінії на карті  та глобусі, що проводять  паралельно екватору. </a:t>
            </a:r>
            <a:endParaRPr lang="ru-RU" sz="32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7290" y="2285992"/>
            <a:ext cx="757242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/>
              <a:t>      </a:t>
            </a:r>
            <a:r>
              <a:rPr lang="uk-UA" sz="2800" dirty="0" smtClean="0">
                <a:latin typeface="Bookman Old Style" pitchFamily="18" charset="0"/>
              </a:rPr>
              <a:t>На глобусі ці лінії представлені у вигляді кіл різної довжини, а на карті півкуль – у вигляді вигнутих ліній (дуг). Чим ближче до полюсів, тим паралелі стають коротшими, тому довжина паралелі в один градус зменшується від екватора, де вона складає приблизно 111 км, до полюсів.</a:t>
            </a:r>
            <a:r>
              <a:rPr lang="uk-UA" sz="2800" b="1" dirty="0" smtClean="0">
                <a:latin typeface="Bookman Old Style" pitchFamily="18" charset="0"/>
              </a:rPr>
              <a:t> </a:t>
            </a:r>
            <a:endParaRPr lang="ru-RU" sz="2800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1281081276_1275780097_k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9058" y="2000240"/>
            <a:ext cx="357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/>
              <a:t>.</a:t>
            </a:r>
            <a:endParaRPr lang="ru-RU" sz="6000" dirty="0"/>
          </a:p>
        </p:txBody>
      </p:sp>
      <p:pic>
        <p:nvPicPr>
          <p:cNvPr id="6149" name="Picture 5" descr="C:\Documents and Settings\Admin\Рабочий стол\201071810108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429684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cxnSp>
        <p:nvCxnSpPr>
          <p:cNvPr id="21" name="Прямая соединительная линия 20"/>
          <p:cNvCxnSpPr/>
          <p:nvPr/>
        </p:nvCxnSpPr>
        <p:spPr>
          <a:xfrm>
            <a:off x="785754" y="2928934"/>
            <a:ext cx="8358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28596" y="5500702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28596" y="5072074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28596" y="4643446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28596" y="4214818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28596" y="378619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00034" y="3357562"/>
            <a:ext cx="83582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28596" y="164305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28596" y="592933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28596" y="2071678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28596" y="2500306"/>
            <a:ext cx="8358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71472" y="6286520"/>
            <a:ext cx="82153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8596" y="128586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28596" y="857232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28596" y="428604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714348" y="785794"/>
            <a:ext cx="3214710" cy="642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Північна широта</a:t>
            </a:r>
            <a:endParaRPr lang="ru-RU" sz="32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71472" y="5143512"/>
            <a:ext cx="3071834" cy="7143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Південна широта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786578" y="2786058"/>
            <a:ext cx="2000264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+mj-lt"/>
              </a:rPr>
              <a:t>Екватор</a:t>
            </a:r>
            <a:endParaRPr lang="ru-RU" sz="2800" b="1" dirty="0">
              <a:latin typeface="+mj-lt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928926" y="6858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357686" y="428604"/>
            <a:ext cx="571504" cy="58579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4429124" y="64291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70°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4429124" y="278605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10°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4429124" y="23574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15°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4357686" y="1928802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30°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4357686" y="150017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45°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4357686" y="107154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60°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4429124" y="321468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0°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4357686" y="357187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10°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4357686" y="4071942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15°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4429124" y="450057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30°</a:t>
            </a:r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4429124" y="492919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45°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4357686" y="535782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60°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4286248" y="5786454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70°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7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71604" y="1190139"/>
            <a:ext cx="692948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Географічна широта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– відстань у градусах від екватора до певного місця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3" descr="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3786190"/>
            <a:ext cx="1500197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1281081276_1275780097_k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9058" y="2000240"/>
            <a:ext cx="357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/>
              <a:t>.</a:t>
            </a:r>
            <a:endParaRPr lang="ru-RU" sz="6000" dirty="0"/>
          </a:p>
        </p:txBody>
      </p:sp>
      <p:pic>
        <p:nvPicPr>
          <p:cNvPr id="6149" name="Picture 5" descr="C:\Documents and Settings\Admin\Рабочий стол\201071810108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429684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cxnSp>
        <p:nvCxnSpPr>
          <p:cNvPr id="21" name="Прямая соединительная линия 20"/>
          <p:cNvCxnSpPr/>
          <p:nvPr/>
        </p:nvCxnSpPr>
        <p:spPr>
          <a:xfrm>
            <a:off x="500034" y="2928934"/>
            <a:ext cx="8358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28596" y="5500702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28596" y="5072074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28596" y="4643446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28596" y="4214818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28596" y="378619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00034" y="3357562"/>
            <a:ext cx="83582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28596" y="164305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28596" y="592933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28596" y="2071678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28596" y="2500306"/>
            <a:ext cx="8358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71472" y="6286520"/>
            <a:ext cx="82153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8596" y="1285860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28596" y="857232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28596" y="428604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714348" y="785794"/>
            <a:ext cx="3214710" cy="642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Північна широта</a:t>
            </a:r>
            <a:endParaRPr lang="ru-RU" sz="32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71472" y="5143512"/>
            <a:ext cx="3071834" cy="7143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Південна широта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72" name="Прямая со стрелкой 71"/>
          <p:cNvCxnSpPr/>
          <p:nvPr/>
        </p:nvCxnSpPr>
        <p:spPr>
          <a:xfrm rot="5400000" flipH="1" flipV="1">
            <a:off x="4144166" y="3142454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rot="5400000">
            <a:off x="4537075" y="3892553"/>
            <a:ext cx="107157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6786578" y="2786058"/>
            <a:ext cx="2000264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+mj-lt"/>
              </a:rPr>
              <a:t>Екватор</a:t>
            </a:r>
            <a:endParaRPr lang="ru-RU" sz="2800" b="1" dirty="0">
              <a:latin typeface="+mj-lt"/>
            </a:endParaRPr>
          </a:p>
        </p:txBody>
      </p:sp>
      <p:sp>
        <p:nvSpPr>
          <p:cNvPr id="78" name="Скругленная прямоугольная выноска 77"/>
          <p:cNvSpPr/>
          <p:nvPr/>
        </p:nvSpPr>
        <p:spPr>
          <a:xfrm>
            <a:off x="5715008" y="3929066"/>
            <a:ext cx="1214446" cy="428628"/>
          </a:xfrm>
          <a:prstGeom prst="wedgeRoundRectCallout">
            <a:avLst>
              <a:gd name="adj1" fmla="val -103333"/>
              <a:gd name="adj2" fmla="val 7929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Кейптаун</a:t>
            </a:r>
            <a:endParaRPr lang="ru-RU" b="1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2928926" y="6858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ая прямоугольная выноска 85"/>
          <p:cNvSpPr/>
          <p:nvPr/>
        </p:nvSpPr>
        <p:spPr>
          <a:xfrm>
            <a:off x="2786050" y="2857496"/>
            <a:ext cx="1367581" cy="428628"/>
          </a:xfrm>
          <a:prstGeom prst="wedgeRoundRectCallout">
            <a:avLst>
              <a:gd name="adj1" fmla="val 61631"/>
              <a:gd name="adj2" fmla="val 54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Гвінея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76" grpId="0" animBg="1"/>
      <p:bldP spid="78" grpId="0" animBg="1"/>
      <p:bldP spid="8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538" y="1357298"/>
            <a:ext cx="8358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latin typeface="Century" pitchFamily="18" charset="0"/>
              </a:rPr>
              <a:t>  </a:t>
            </a:r>
            <a:r>
              <a:rPr lang="uk-UA" sz="6000" dirty="0" smtClean="0">
                <a:solidFill>
                  <a:srgbClr val="C00000"/>
                </a:solidFill>
                <a:latin typeface="Monotype Corsiva" pitchFamily="66" charset="0"/>
              </a:rPr>
              <a:t>Географічний </a:t>
            </a:r>
          </a:p>
          <a:p>
            <a:r>
              <a:rPr lang="uk-UA" sz="60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uk-UA" sz="6000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практикум</a:t>
            </a:r>
            <a:endParaRPr lang="ru-RU" sz="6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D:\рисунки\shkolnye_kartinki_25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5000636"/>
            <a:ext cx="1404940" cy="1714512"/>
          </a:xfrm>
          <a:prstGeom prst="rect">
            <a:avLst/>
          </a:prstGeom>
          <a:noFill/>
        </p:spPr>
      </p:pic>
      <p:pic>
        <p:nvPicPr>
          <p:cNvPr id="6" name="Picture 9" descr="schko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214290"/>
            <a:ext cx="82870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1281081276_1275780097_karta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142984"/>
            <a:ext cx="807249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85786" y="3500438"/>
            <a:ext cx="800105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85786" y="3000372"/>
            <a:ext cx="8001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85786" y="3857628"/>
            <a:ext cx="8001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57158" y="4786322"/>
            <a:ext cx="842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1785918" y="3071810"/>
            <a:ext cx="857256" cy="85725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51°</a:t>
            </a:r>
            <a:endParaRPr lang="ru-RU" sz="2400" b="1" dirty="0"/>
          </a:p>
        </p:txBody>
      </p:sp>
      <p:sp>
        <p:nvSpPr>
          <p:cNvPr id="22" name="Овал 21"/>
          <p:cNvSpPr/>
          <p:nvPr/>
        </p:nvSpPr>
        <p:spPr>
          <a:xfrm>
            <a:off x="857224" y="3571876"/>
            <a:ext cx="857256" cy="785818"/>
          </a:xfrm>
          <a:prstGeom prst="ellipse">
            <a:avLst/>
          </a:prstGeom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50°</a:t>
            </a:r>
            <a:endParaRPr lang="ru-RU" sz="2400" b="1" dirty="0"/>
          </a:p>
        </p:txBody>
      </p:sp>
      <p:sp>
        <p:nvSpPr>
          <p:cNvPr id="23" name="Овал 22"/>
          <p:cNvSpPr/>
          <p:nvPr/>
        </p:nvSpPr>
        <p:spPr>
          <a:xfrm>
            <a:off x="857224" y="4357694"/>
            <a:ext cx="857256" cy="78581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40°</a:t>
            </a:r>
            <a:endParaRPr lang="ru-RU" sz="2400" b="1" dirty="0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6143636" y="3786190"/>
            <a:ext cx="1571636" cy="500066"/>
          </a:xfrm>
          <a:prstGeom prst="wedgeRoundRectCallout">
            <a:avLst>
              <a:gd name="adj1" fmla="val -83506"/>
              <a:gd name="adj2" fmla="val -1057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м. Київ</a:t>
            </a:r>
            <a:endParaRPr lang="ru-RU" sz="2800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85786" y="2428868"/>
            <a:ext cx="8001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1281081276_1275780097_karta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071546"/>
            <a:ext cx="8072494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00034" y="3643314"/>
            <a:ext cx="800105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7215206" y="3286124"/>
            <a:ext cx="785818" cy="785818"/>
          </a:xfrm>
          <a:prstGeom prst="ellipse">
            <a:avLst/>
          </a:prstGeom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50°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57818" y="2214554"/>
            <a:ext cx="500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.</a:t>
            </a:r>
            <a:endParaRPr lang="ru-RU" sz="8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71868" y="1357298"/>
            <a:ext cx="2357454" cy="5715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50° +6°= 56° </a:t>
            </a:r>
            <a:r>
              <a:rPr lang="uk-UA" sz="2000" b="1" dirty="0" err="1" smtClean="0"/>
              <a:t>пн.ш</a:t>
            </a:r>
            <a:r>
              <a:rPr lang="uk-UA" sz="2000" b="1" dirty="0" smtClean="0"/>
              <a:t>.</a:t>
            </a:r>
            <a:endParaRPr lang="ru-RU" sz="2000" b="1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rot="5400000" flipH="1" flipV="1">
            <a:off x="5358612" y="3429000"/>
            <a:ext cx="427834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71472" y="3143248"/>
            <a:ext cx="80010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143636" y="607220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3643306" y="2857496"/>
            <a:ext cx="714380" cy="714380"/>
          </a:xfrm>
          <a:prstGeom prst="ellipse">
            <a:avLst/>
          </a:prstGeom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6°</a:t>
            </a:r>
            <a:endParaRPr lang="ru-RU" sz="2000" b="1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71472" y="2786058"/>
            <a:ext cx="800105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1285852" y="2357430"/>
            <a:ext cx="785818" cy="714380"/>
          </a:xfrm>
          <a:prstGeom prst="ellipse">
            <a:avLst/>
          </a:prstGeom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60°</a:t>
            </a:r>
            <a:endParaRPr lang="ru-RU" sz="2000" b="1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5643570" y="2071678"/>
            <a:ext cx="1785950" cy="500066"/>
          </a:xfrm>
          <a:prstGeom prst="wedgeRoundRectCallout">
            <a:avLst>
              <a:gd name="adj1" fmla="val -54558"/>
              <a:gd name="adj2" fmla="val 16786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Москва</a:t>
            </a:r>
            <a:endParaRPr lang="ru-RU" sz="3200" b="1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  <p:bldP spid="25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Admin\Рабочий стол\учитель року\1281081276_1275780097_k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5143504" y="3500438"/>
            <a:ext cx="2000264" cy="500066"/>
          </a:xfrm>
          <a:prstGeom prst="wedgeRoundRectCallout">
            <a:avLst>
              <a:gd name="adj1" fmla="val -50759"/>
              <a:gd name="adj2" fmla="val -13501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мис  Голковий</a:t>
            </a:r>
            <a:endParaRPr lang="ru-RU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835824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57158" y="2928934"/>
            <a:ext cx="82868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4813690" y="3115871"/>
            <a:ext cx="382043" cy="8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5143504" y="1785926"/>
            <a:ext cx="2500330" cy="428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30 °+ 3 ° = 33° пд. ш.</a:t>
            </a:r>
            <a:endParaRPr lang="ru-RU" sz="2000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85720" y="3286124"/>
            <a:ext cx="83582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57158" y="3786190"/>
            <a:ext cx="82868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Скругленная прямоугольная выноска 16"/>
          <p:cNvSpPr/>
          <p:nvPr/>
        </p:nvSpPr>
        <p:spPr>
          <a:xfrm>
            <a:off x="5143504" y="3786190"/>
            <a:ext cx="1928826" cy="500066"/>
          </a:xfrm>
          <a:prstGeom prst="wedgeRoundRectCallout">
            <a:avLst>
              <a:gd name="adj1" fmla="val -56984"/>
              <a:gd name="adj2" fmla="val -14503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мис Голковий</a:t>
            </a:r>
            <a:endParaRPr lang="ru-RU" sz="2000" b="1" dirty="0"/>
          </a:p>
        </p:txBody>
      </p:sp>
      <p:sp>
        <p:nvSpPr>
          <p:cNvPr id="18" name="Овал 17"/>
          <p:cNvSpPr/>
          <p:nvPr/>
        </p:nvSpPr>
        <p:spPr>
          <a:xfrm>
            <a:off x="3571868" y="3000372"/>
            <a:ext cx="714380" cy="64294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3°</a:t>
            </a:r>
            <a:endParaRPr lang="ru-RU" sz="2000" b="1" dirty="0"/>
          </a:p>
        </p:txBody>
      </p:sp>
      <p:sp>
        <p:nvSpPr>
          <p:cNvPr id="19" name="Овал 18"/>
          <p:cNvSpPr/>
          <p:nvPr/>
        </p:nvSpPr>
        <p:spPr>
          <a:xfrm>
            <a:off x="7858148" y="2500306"/>
            <a:ext cx="857256" cy="78581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30°</a:t>
            </a:r>
            <a:endParaRPr lang="ru-RU" sz="2000" b="1" dirty="0"/>
          </a:p>
        </p:txBody>
      </p:sp>
      <p:sp>
        <p:nvSpPr>
          <p:cNvPr id="21" name="Овал 20"/>
          <p:cNvSpPr/>
          <p:nvPr/>
        </p:nvSpPr>
        <p:spPr>
          <a:xfrm>
            <a:off x="785786" y="3357562"/>
            <a:ext cx="857256" cy="78581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40°</a:t>
            </a:r>
            <a:endParaRPr lang="ru-RU" sz="20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500042"/>
            <a:ext cx="7358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C00000"/>
                </a:solidFill>
                <a:latin typeface="Bookman Old Style" pitchFamily="18" charset="0"/>
              </a:rPr>
              <a:t>Меридіани</a:t>
            </a:r>
            <a:r>
              <a:rPr lang="uk-UA" sz="2800" dirty="0" smtClean="0">
                <a:solidFill>
                  <a:srgbClr val="C00000"/>
                </a:solidFill>
                <a:latin typeface="Bookman Old Style" pitchFamily="18" charset="0"/>
              </a:rPr>
              <a:t> – це умовні лінії, які на карті та глобусі, що сполучають Північний і Південний полюси.</a:t>
            </a:r>
            <a:endParaRPr lang="ru-RU" sz="28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357290" y="2357430"/>
            <a:ext cx="742955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  На глобусі вони мають вигляд півкуль у 180 градусів, а на карті півкуль майже всі вони мають форму вигнутих ліній (дуг). Меридіан можна провести через будь-яку точку на поверхні Землі, а через те, що цих точок безліч, то можна провести скільки завгодно меридіанів. Довжина меридіана в один градус приблизно дорівнює 111 км. За меридіанами визначають географічну довготу.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45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1071546"/>
            <a:ext cx="7429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Bookman Old Style" pitchFamily="18" charset="0"/>
              </a:rPr>
              <a:t>Географічна довгота</a:t>
            </a:r>
            <a:r>
              <a:rPr lang="uk-UA" sz="3600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uk-UA" sz="3600" dirty="0" smtClean="0">
                <a:latin typeface="Bookman Old Style" pitchFamily="18" charset="0"/>
              </a:rPr>
              <a:t>- це</a:t>
            </a:r>
            <a:r>
              <a:rPr lang="uk-UA" sz="3600" b="1" dirty="0" smtClean="0">
                <a:latin typeface="Bookman Old Style" pitchFamily="18" charset="0"/>
              </a:rPr>
              <a:t> </a:t>
            </a:r>
            <a:r>
              <a:rPr lang="uk-UA" sz="3600" dirty="0" smtClean="0">
                <a:latin typeface="Bookman Old Style" pitchFamily="18" charset="0"/>
              </a:rPr>
              <a:t> відстань у градусах від початкового меридіана до певного місця. 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3" name="Рисунок 3" descr="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3786190"/>
            <a:ext cx="1500197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Admin\Рабочий стол\учитель року\1281081276_1275780097_k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Documents and Settings\Admin\Рабочий стол\201071810108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300"/>
            <a:ext cx="9144000" cy="561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Прямая соединительная линия 14"/>
          <p:cNvCxnSpPr/>
          <p:nvPr/>
        </p:nvCxnSpPr>
        <p:spPr>
          <a:xfrm rot="16200000" flipH="1">
            <a:off x="1775610" y="3439308"/>
            <a:ext cx="5592782" cy="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16200000" flipH="1">
            <a:off x="3051184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6200000" flipH="1">
            <a:off x="3694126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4408506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6200000" flipH="1">
            <a:off x="5051448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5694390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2428860" y="3429000"/>
            <a:ext cx="55721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1050920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464315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16200000" flipH="1">
            <a:off x="-306402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6200000" flipH="1">
            <a:off x="-949344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-1663724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16200000" flipH="1">
            <a:off x="-2306666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Стрелка вправо 48"/>
          <p:cNvSpPr/>
          <p:nvPr/>
        </p:nvSpPr>
        <p:spPr>
          <a:xfrm>
            <a:off x="4572000" y="2285992"/>
            <a:ext cx="3143272" cy="28575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лево 49"/>
          <p:cNvSpPr/>
          <p:nvPr/>
        </p:nvSpPr>
        <p:spPr>
          <a:xfrm>
            <a:off x="2428860" y="3286124"/>
            <a:ext cx="2143140" cy="28575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00034" y="5429264"/>
            <a:ext cx="3214710" cy="64294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Західна довгота</a:t>
            </a:r>
            <a:endParaRPr lang="ru-RU" sz="32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500694" y="5429264"/>
            <a:ext cx="3214710" cy="642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Східна довгота</a:t>
            </a:r>
            <a:endParaRPr lang="ru-RU" sz="32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20110101215227!Дети_капитана_Гранта_фильм_плака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Admin\Рабочий стол\5315378c9e3903120fc9347425b789e6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38143_w465_h260_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1330863041_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572428" cy="141763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Вставте пропущені сл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ова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214382" y="1428736"/>
            <a:ext cx="7929618" cy="5043510"/>
          </a:xfrm>
        </p:spPr>
        <p:txBody>
          <a:bodyPr>
            <a:normAutofit lnSpcReduction="10000"/>
          </a:bodyPr>
          <a:lstStyle/>
          <a:p>
            <a:r>
              <a:rPr lang="uk-UA" sz="36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Географічна карта  </a:t>
            </a:r>
            <a:r>
              <a:rPr lang="uk-UA" sz="3600" dirty="0" smtClean="0"/>
              <a:t>-  це зображення певної       . . .     або всієї планети   </a:t>
            </a:r>
          </a:p>
          <a:p>
            <a:pPr>
              <a:buNone/>
            </a:pPr>
            <a:r>
              <a:rPr lang="uk-UA" sz="3600" dirty="0" smtClean="0"/>
              <a:t>          . . .           . . .         і   в       . . .     .</a:t>
            </a:r>
          </a:p>
          <a:p>
            <a:pPr>
              <a:buNone/>
            </a:pPr>
            <a:endParaRPr lang="uk-UA" sz="3600" dirty="0" smtClean="0"/>
          </a:p>
          <a:p>
            <a:r>
              <a:rPr lang="uk-UA" sz="36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Масштаб</a:t>
            </a:r>
            <a:r>
              <a:rPr lang="uk-UA" sz="3600" dirty="0" smtClean="0"/>
              <a:t>   –  це   умовна   міра,   що                 . . .  ,       у     скільки    разів     . . .    на малюнку,         . . . ,        плані    чи      карті     . . .      за    відстань     на місцевості.</a:t>
            </a:r>
            <a:endParaRPr lang="ru-RU" sz="3600" dirty="0"/>
          </a:p>
        </p:txBody>
      </p:sp>
      <p:pic>
        <p:nvPicPr>
          <p:cNvPr id="8" name="Picture 9" descr="schko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5294" y="214290"/>
            <a:ext cx="82870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5143512"/>
            <a:ext cx="128585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Admin\Рабочий стол\учитель року\1281081276_1275780097_k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Documents and Settings\Admin\Рабочий стол\201071810108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300"/>
            <a:ext cx="9144000" cy="561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Прямая соединительная линия 14"/>
          <p:cNvCxnSpPr/>
          <p:nvPr/>
        </p:nvCxnSpPr>
        <p:spPr>
          <a:xfrm rot="16200000" flipH="1">
            <a:off x="1775610" y="3439308"/>
            <a:ext cx="5592782" cy="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16200000" flipH="1">
            <a:off x="3051184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6200000" flipH="1">
            <a:off x="3694126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4408506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6200000" flipH="1">
            <a:off x="5051448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5694390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2428860" y="3429000"/>
            <a:ext cx="55721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1050920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464315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16200000" flipH="1">
            <a:off x="-306402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6200000" flipH="1">
            <a:off x="-949344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-1663724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16200000" flipH="1">
            <a:off x="-2306666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00034" y="5429264"/>
            <a:ext cx="3214710" cy="64294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Західна довгота</a:t>
            </a:r>
            <a:endParaRPr lang="ru-RU" sz="32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429256" y="5357826"/>
            <a:ext cx="3214710" cy="642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Східна довгота</a:t>
            </a:r>
            <a:endParaRPr lang="ru-RU" sz="32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Стрелка влево 28"/>
          <p:cNvSpPr/>
          <p:nvPr/>
        </p:nvSpPr>
        <p:spPr>
          <a:xfrm>
            <a:off x="2714612" y="2571744"/>
            <a:ext cx="1785950" cy="35719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1571604" y="2071678"/>
            <a:ext cx="1285884" cy="357190"/>
          </a:xfrm>
          <a:prstGeom prst="wedgeRoundRectCallout">
            <a:avLst>
              <a:gd name="adj1" fmla="val 36125"/>
              <a:gd name="adj2" fmla="val 14553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Куба</a:t>
            </a:r>
            <a:endParaRPr lang="ru-RU" sz="2000" b="1" dirty="0"/>
          </a:p>
        </p:txBody>
      </p:sp>
      <p:sp>
        <p:nvSpPr>
          <p:cNvPr id="32" name="Стрелка вправо 31"/>
          <p:cNvSpPr/>
          <p:nvPr/>
        </p:nvSpPr>
        <p:spPr>
          <a:xfrm>
            <a:off x="4572000" y="2143116"/>
            <a:ext cx="928694" cy="28575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5143504" y="1571612"/>
            <a:ext cx="1285884" cy="357190"/>
          </a:xfrm>
          <a:prstGeom prst="wedgeRoundRectCallout">
            <a:avLst>
              <a:gd name="adj1" fmla="val -21348"/>
              <a:gd name="adj2" fmla="val 14553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Багдад</a:t>
            </a:r>
            <a:endParaRPr lang="ru-RU" sz="2000" b="1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Admin\Рабочий стол\учитель року\1281081276_1275780097_k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Documents and Settings\Admin\Рабочий стол\201071810108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8572560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Прямая соединительная линия 14"/>
          <p:cNvCxnSpPr/>
          <p:nvPr/>
        </p:nvCxnSpPr>
        <p:spPr>
          <a:xfrm rot="16200000" flipH="1">
            <a:off x="1775610" y="3439308"/>
            <a:ext cx="5592782" cy="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2750331" y="3321843"/>
            <a:ext cx="550072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3071802" y="3357562"/>
            <a:ext cx="55721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3479812" y="3449618"/>
            <a:ext cx="5613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3964777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4393405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2250265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1357290" y="3429000"/>
            <a:ext cx="55721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964381" y="3321843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500034" y="3357562"/>
            <a:ext cx="55721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71406" y="3357562"/>
            <a:ext cx="55721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-413559" y="3342461"/>
            <a:ext cx="55419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-806468" y="3378180"/>
            <a:ext cx="54705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Скругленная прямоугольная выноска 43"/>
          <p:cNvSpPr/>
          <p:nvPr/>
        </p:nvSpPr>
        <p:spPr>
          <a:xfrm>
            <a:off x="5857884" y="1357298"/>
            <a:ext cx="1571636" cy="500066"/>
          </a:xfrm>
          <a:prstGeom prst="wedgeRoundRectCallout">
            <a:avLst>
              <a:gd name="adj1" fmla="val -72013"/>
              <a:gd name="adj2" fmla="val 2777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м. Київ</a:t>
            </a:r>
            <a:endParaRPr lang="ru-RU" sz="2400" b="1" dirty="0"/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 rot="5400000">
            <a:off x="4822033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rot="5400000">
            <a:off x="5250661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rot="5400000">
            <a:off x="5679289" y="3321843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5400000">
            <a:off x="-1250197" y="3321843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rot="5400000">
            <a:off x="-1678825" y="3250405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5400000">
            <a:off x="-2107453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>
            <a:off x="6429388" y="714356"/>
            <a:ext cx="1357322" cy="5715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31° </a:t>
            </a:r>
            <a:r>
              <a:rPr lang="uk-UA" sz="2000" b="1" dirty="0" err="1" smtClean="0"/>
              <a:t>сх.д</a:t>
            </a:r>
            <a:r>
              <a:rPr lang="uk-UA" sz="2000" b="1" dirty="0" smtClean="0"/>
              <a:t>.</a:t>
            </a:r>
            <a:endParaRPr lang="ru-RU" sz="20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285720" y="3071810"/>
            <a:ext cx="8572560" cy="5000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86248" y="314324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0°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4714876" y="314324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15°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5143504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</a:t>
            </a:r>
            <a:r>
              <a:rPr lang="uk-UA" b="1" dirty="0" smtClean="0"/>
              <a:t>31</a:t>
            </a:r>
            <a:r>
              <a:rPr lang="uk-UA" dirty="0" smtClean="0"/>
              <a:t>°</a:t>
            </a:r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6072198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50°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5572132" y="314324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40°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6500826" y="314324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60°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6929454" y="314324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70°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7286644" y="314324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80°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7715272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90°</a:t>
            </a: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8143900" y="314324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100°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3857620" y="314324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15°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3357554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31°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2928926" y="314324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40°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2500298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50°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2000232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60°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1643042" y="314324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70°</a:t>
            </a:r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1142976" y="314324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80°</a:t>
            </a:r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714348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90°</a:t>
            </a:r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214282" y="314324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100°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7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Admin\Рабочий стол\учитель року\1281081276_1275780097_k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Documents and Settings\Admin\Рабочий стол\201071810108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8572560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Прямая соединительная линия 14"/>
          <p:cNvCxnSpPr>
            <a:stCxn id="9218" idx="0"/>
          </p:cNvCxnSpPr>
          <p:nvPr/>
        </p:nvCxnSpPr>
        <p:spPr>
          <a:xfrm rot="16200000" flipH="1">
            <a:off x="1811329" y="3403589"/>
            <a:ext cx="5521344" cy="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2643174" y="3357562"/>
            <a:ext cx="55721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3036083" y="3393281"/>
            <a:ext cx="564360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3444093" y="3413899"/>
            <a:ext cx="56848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3929058" y="3357562"/>
            <a:ext cx="55721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4393405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2214546" y="3357562"/>
            <a:ext cx="55721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1321571" y="3393281"/>
            <a:ext cx="56436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964381" y="3321843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500034" y="3357562"/>
            <a:ext cx="55721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71406" y="3357562"/>
            <a:ext cx="55721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-413559" y="3342461"/>
            <a:ext cx="55419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-806468" y="3378180"/>
            <a:ext cx="54705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rot="5400000">
            <a:off x="4822033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rot="5400000">
            <a:off x="5250661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rot="5400000">
            <a:off x="5679289" y="3321843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5400000">
            <a:off x="-1250197" y="3321843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rot="5400000">
            <a:off x="-1678825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5400000">
            <a:off x="-2107453" y="3393281"/>
            <a:ext cx="55007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285720" y="3071810"/>
            <a:ext cx="8572560" cy="5000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86248" y="314324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0°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4714876" y="314324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15°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5143504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30°</a:t>
            </a:r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6072198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50°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5572132" y="314324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40°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6500826" y="314324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60°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6929454" y="314324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70°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7286644" y="314324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80°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7715272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90°</a:t>
            </a: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8143900" y="314324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100°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3857620" y="314324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15°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3357554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31°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2928926" y="314324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40°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2500298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50°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2000232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60°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1643042" y="314324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70°</a:t>
            </a:r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1142976" y="314324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80°</a:t>
            </a:r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714348" y="314324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90°</a:t>
            </a:r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214282" y="314324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100°</a:t>
            </a:r>
            <a:endParaRPr lang="ru-RU" dirty="0"/>
          </a:p>
        </p:txBody>
      </p:sp>
      <p:sp>
        <p:nvSpPr>
          <p:cNvPr id="54" name="Скругленная прямоугольная выноска 53"/>
          <p:cNvSpPr/>
          <p:nvPr/>
        </p:nvSpPr>
        <p:spPr>
          <a:xfrm>
            <a:off x="6357950" y="1500174"/>
            <a:ext cx="2000264" cy="500066"/>
          </a:xfrm>
          <a:prstGeom prst="wedgeRoundRectCallout">
            <a:avLst>
              <a:gd name="adj1" fmla="val -81443"/>
              <a:gd name="adj2" fmla="val -976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Москва</a:t>
            </a:r>
            <a:endParaRPr lang="ru-RU" sz="2400" b="1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6643702" y="2428868"/>
            <a:ext cx="2143140" cy="357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30° + 8°= 38° </a:t>
            </a:r>
            <a:r>
              <a:rPr lang="uk-UA" sz="2000" b="1" dirty="0" err="1" smtClean="0"/>
              <a:t>сх.д</a:t>
            </a:r>
            <a:r>
              <a:rPr lang="uk-UA" sz="2000" b="1" dirty="0" smtClean="0"/>
              <a:t>. </a:t>
            </a:r>
            <a:endParaRPr lang="ru-RU" sz="2000" b="1" dirty="0"/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 rot="5400000">
            <a:off x="4500562" y="1857364"/>
            <a:ext cx="242889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rot="5400000">
            <a:off x="4393405" y="4893479"/>
            <a:ext cx="26432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Соединительная линия уступом 93"/>
          <p:cNvCxnSpPr/>
          <p:nvPr/>
        </p:nvCxnSpPr>
        <p:spPr>
          <a:xfrm rot="5400000" flipH="1" flipV="1">
            <a:off x="5195856" y="1947890"/>
            <a:ext cx="752553" cy="285751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7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1281081276_1275780097_karta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142984"/>
            <a:ext cx="807249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14348" y="3500438"/>
            <a:ext cx="800105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857224" y="3143248"/>
            <a:ext cx="857256" cy="85725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51°</a:t>
            </a:r>
            <a:endParaRPr lang="ru-RU" sz="2400" b="1" dirty="0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6286512" y="2643182"/>
            <a:ext cx="2000264" cy="500066"/>
          </a:xfrm>
          <a:prstGeom prst="wedgeRoundRectCallout">
            <a:avLst>
              <a:gd name="adj1" fmla="val -78571"/>
              <a:gd name="adj2" fmla="val 11372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м. Київ</a:t>
            </a:r>
            <a:endParaRPr lang="ru-RU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3428992" y="3357562"/>
            <a:ext cx="457203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5214942" y="1785926"/>
            <a:ext cx="928694" cy="857256"/>
          </a:xfrm>
          <a:prstGeom prst="ellipse">
            <a:avLst/>
          </a:prstGeom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31°</a:t>
            </a:r>
            <a:endParaRPr lang="ru-RU" sz="2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357290" y="3929066"/>
            <a:ext cx="3429024" cy="1428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м. Київ</a:t>
            </a:r>
          </a:p>
          <a:p>
            <a:pPr algn="ctr"/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51° </a:t>
            </a:r>
            <a:r>
              <a:rPr lang="uk-UA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пн.ш</a:t>
            </a:r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. 31° </a:t>
            </a:r>
            <a:r>
              <a:rPr lang="uk-UA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сх.д</a:t>
            </a:r>
            <a:endParaRPr lang="ru-RU" sz="32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1281081276_1275780097_karta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142984"/>
            <a:ext cx="807249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14348" y="3214686"/>
            <a:ext cx="800105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785786" y="2786058"/>
            <a:ext cx="857256" cy="85725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56°</a:t>
            </a:r>
            <a:endParaRPr lang="ru-RU" sz="2400" b="1" dirty="0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6572264" y="2428868"/>
            <a:ext cx="2000264" cy="500066"/>
          </a:xfrm>
          <a:prstGeom prst="wedgeRoundRectCallout">
            <a:avLst>
              <a:gd name="adj1" fmla="val -88285"/>
              <a:gd name="adj2" fmla="val 9772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Москва</a:t>
            </a:r>
            <a:endParaRPr lang="ru-RU" sz="2400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3500430" y="3500438"/>
            <a:ext cx="457203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5286380" y="1857364"/>
            <a:ext cx="928694" cy="857256"/>
          </a:xfrm>
          <a:prstGeom prst="ellipse">
            <a:avLst/>
          </a:prstGeom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38°</a:t>
            </a:r>
            <a:endParaRPr lang="ru-RU" sz="2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357290" y="3929066"/>
            <a:ext cx="3429024" cy="1428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Москва</a:t>
            </a:r>
          </a:p>
          <a:p>
            <a:pPr algn="ctr"/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56° </a:t>
            </a:r>
            <a:r>
              <a:rPr lang="uk-UA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пн.ш</a:t>
            </a:r>
            <a:r>
              <a:rPr lang="uk-UA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. 38° </a:t>
            </a:r>
            <a:r>
              <a:rPr lang="uk-UA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сх.д</a:t>
            </a:r>
            <a:endParaRPr lang="ru-RU" sz="32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16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538" y="1714488"/>
            <a:ext cx="8358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latin typeface="Century" pitchFamily="18" charset="0"/>
              </a:rPr>
              <a:t>  </a:t>
            </a:r>
            <a:r>
              <a:rPr lang="uk-UA" sz="6000" dirty="0" smtClean="0">
                <a:solidFill>
                  <a:srgbClr val="C00000"/>
                </a:solidFill>
                <a:latin typeface="Monotype Corsiva" pitchFamily="66" charset="0"/>
              </a:rPr>
              <a:t>Географічний </a:t>
            </a:r>
          </a:p>
          <a:p>
            <a:r>
              <a:rPr lang="uk-UA" sz="60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uk-UA" sz="6000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практикум</a:t>
            </a:r>
            <a:endParaRPr lang="ru-RU" sz="6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D:\рисунки\shkolnye_kartinki_25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4857760"/>
            <a:ext cx="1404940" cy="1714512"/>
          </a:xfrm>
          <a:prstGeom prst="rect">
            <a:avLst/>
          </a:prstGeom>
          <a:noFill/>
        </p:spPr>
      </p:pic>
      <p:pic>
        <p:nvPicPr>
          <p:cNvPr id="5" name="Picture 6" descr="C:\Documents and Settings\site304\Мои документы\Мои рисунки\сов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214290"/>
            <a:ext cx="10556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Рисунок1 Копироват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4643446"/>
            <a:ext cx="178593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1480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/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Завдання 1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«Мандрівка столицями країн світу»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143116"/>
            <a:ext cx="7858180" cy="4525963"/>
          </a:xfrm>
        </p:spPr>
        <p:txBody>
          <a:bodyPr/>
          <a:lstStyle/>
          <a:p>
            <a:pPr algn="ctr">
              <a:buNone/>
            </a:pPr>
            <a:r>
              <a:rPr lang="uk-UA" dirty="0" smtClean="0"/>
              <a:t>Визначте географічні координати столиць            країн світу: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uk-UA" b="1" dirty="0" smtClean="0"/>
              <a:t>        </a:t>
            </a:r>
            <a:r>
              <a:rPr lang="uk-UA" b="1" dirty="0" smtClean="0">
                <a:solidFill>
                  <a:srgbClr val="002060"/>
                </a:solidFill>
              </a:rPr>
              <a:t>м. Вашингтон, м. Париж, м. </a:t>
            </a:r>
            <a:r>
              <a:rPr lang="uk-UA" b="1" smtClean="0">
                <a:solidFill>
                  <a:srgbClr val="002060"/>
                </a:solidFill>
              </a:rPr>
              <a:t>Бразиліа.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  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0"/>
            <a:ext cx="7358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+mj-lt"/>
              </a:rPr>
              <a:t>Завдання  2</a:t>
            </a:r>
          </a:p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+mj-lt"/>
              </a:rPr>
              <a:t>Робота з контурною картою</a:t>
            </a:r>
            <a:endParaRPr lang="ru-RU"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4414" y="1000108"/>
            <a:ext cx="778674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uk-UA" sz="2800" dirty="0" smtClean="0"/>
          </a:p>
          <a:p>
            <a:pPr algn="just"/>
            <a:r>
              <a:rPr lang="uk-UA" sz="2800" dirty="0" smtClean="0"/>
              <a:t>А) </a:t>
            </a:r>
            <a:r>
              <a:rPr lang="uk-UA" sz="2800" b="1" dirty="0" smtClean="0">
                <a:solidFill>
                  <a:srgbClr val="002060"/>
                </a:solidFill>
              </a:rPr>
              <a:t>Синім кольором </a:t>
            </a:r>
            <a:r>
              <a:rPr lang="uk-UA" sz="2800" dirty="0" smtClean="0"/>
              <a:t>– паралель, що перетинає найбільше  озеро світу.</a:t>
            </a:r>
          </a:p>
          <a:p>
            <a:pPr algn="just"/>
            <a:endParaRPr lang="uk-UA" sz="2800" dirty="0" smtClean="0"/>
          </a:p>
          <a:p>
            <a:pPr algn="just"/>
            <a:r>
              <a:rPr lang="uk-UA" sz="2800" dirty="0" smtClean="0"/>
              <a:t>Б) </a:t>
            </a:r>
            <a:r>
              <a:rPr lang="uk-UA" sz="2800" b="1" dirty="0" smtClean="0">
                <a:solidFill>
                  <a:srgbClr val="00B050"/>
                </a:solidFill>
              </a:rPr>
              <a:t>Зеленим</a:t>
            </a:r>
            <a:r>
              <a:rPr lang="uk-UA" sz="2800" dirty="0" smtClean="0"/>
              <a:t> </a:t>
            </a:r>
            <a:r>
              <a:rPr lang="uk-UA" sz="2800" smtClean="0"/>
              <a:t>– паралель, </a:t>
            </a:r>
            <a:r>
              <a:rPr lang="uk-UA" sz="2800" dirty="0" smtClean="0"/>
              <a:t>щ</a:t>
            </a:r>
            <a:r>
              <a:rPr lang="uk-UA" sz="2800" smtClean="0"/>
              <a:t>о </a:t>
            </a:r>
            <a:r>
              <a:rPr lang="uk-UA" sz="2800" dirty="0" smtClean="0"/>
              <a:t>не перетинає жодний із материків.</a:t>
            </a:r>
          </a:p>
          <a:p>
            <a:pPr algn="just"/>
            <a:endParaRPr lang="uk-UA" sz="2800" dirty="0" smtClean="0"/>
          </a:p>
          <a:p>
            <a:pPr algn="just"/>
            <a:r>
              <a:rPr lang="uk-UA" sz="2800" dirty="0" smtClean="0"/>
              <a:t>В) </a:t>
            </a:r>
            <a:r>
              <a:rPr lang="uk-UA" sz="2800" b="1" dirty="0" smtClean="0">
                <a:solidFill>
                  <a:srgbClr val="FFFF00"/>
                </a:solidFill>
              </a:rPr>
              <a:t>Жовтим</a:t>
            </a:r>
            <a:r>
              <a:rPr lang="uk-UA" sz="2800" dirty="0" smtClean="0"/>
              <a:t> – найдовшу паралель.</a:t>
            </a:r>
          </a:p>
          <a:p>
            <a:pPr algn="just"/>
            <a:endParaRPr lang="uk-UA" sz="2800" dirty="0" smtClean="0"/>
          </a:p>
          <a:p>
            <a:pPr algn="just"/>
            <a:r>
              <a:rPr lang="uk-UA" sz="2800" dirty="0" smtClean="0"/>
              <a:t>Г)</a:t>
            </a:r>
            <a:r>
              <a:rPr lang="uk-UA" sz="2800" dirty="0" smtClean="0">
                <a:solidFill>
                  <a:srgbClr val="FF0000"/>
                </a:solidFill>
              </a:rPr>
              <a:t>Червоним кольором </a:t>
            </a:r>
            <a:r>
              <a:rPr lang="uk-UA" sz="2800" dirty="0" smtClean="0"/>
              <a:t>– початковий меридіан</a:t>
            </a:r>
          </a:p>
          <a:p>
            <a:pPr algn="just"/>
            <a:r>
              <a:rPr lang="uk-UA" sz="2800" dirty="0" smtClean="0"/>
              <a:t> </a:t>
            </a:r>
            <a:endParaRPr lang="ru-RU" sz="28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      Завдання 3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          Знайдіть відповідність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357311" y="1600200"/>
          <a:ext cx="7643844" cy="496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1922"/>
                <a:gridCol w="3821922"/>
              </a:tblGrid>
              <a:tr h="1700218">
                <a:tc>
                  <a:txBody>
                    <a:bodyPr/>
                    <a:lstStyle/>
                    <a:p>
                      <a:r>
                        <a:rPr lang="uk-UA" sz="4000" b="1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FF00"/>
                          </a:solidFill>
                        </a:rPr>
                        <a:t>      Паралель</a:t>
                      </a:r>
                      <a:endParaRPr lang="ru-RU" sz="40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 </a:t>
                      </a:r>
                      <a:r>
                        <a:rPr lang="uk-UA" sz="3200" dirty="0" smtClean="0"/>
                        <a:t>Захід – схід,початковий меридіан, </a:t>
                      </a:r>
                    </a:p>
                    <a:p>
                      <a:pPr algn="ctr"/>
                      <a:r>
                        <a:rPr lang="uk-UA" sz="3200" dirty="0" smtClean="0"/>
                        <a:t>північ-південь, поділяє Землю на північну і південну півкулі, </a:t>
                      </a:r>
                    </a:p>
                    <a:p>
                      <a:pPr algn="ctr"/>
                      <a:r>
                        <a:rPr lang="uk-UA" sz="3200" dirty="0" smtClean="0"/>
                        <a:t>поділяє Землю</a:t>
                      </a:r>
                      <a:r>
                        <a:rPr lang="uk-UA" sz="3200" baseline="0" dirty="0" smtClean="0"/>
                        <a:t> на західну та східну півкулі.</a:t>
                      </a:r>
                      <a:endParaRPr lang="ru-RU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218">
                <a:tc>
                  <a:txBody>
                    <a:bodyPr/>
                    <a:lstStyle/>
                    <a:p>
                      <a:r>
                        <a:rPr lang="uk-UA" sz="4000" b="1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FF00"/>
                          </a:solidFill>
                        </a:rPr>
                        <a:t>    Меридіан</a:t>
                      </a:r>
                      <a:endParaRPr lang="ru-RU" sz="40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          Завдання 4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285860"/>
            <a:ext cx="7472386" cy="4840303"/>
          </a:xfrm>
        </p:spPr>
        <p:txBody>
          <a:bodyPr/>
          <a:lstStyle/>
          <a:p>
            <a:pPr algn="ctr"/>
            <a:r>
              <a:rPr lang="uk-UA" dirty="0" smtClean="0"/>
              <a:t>Уявіть собі, що ваші знайомі відправилися у навколосвітню подорож на океанічному лайнері і раптом щось сталось. Останній сигнал надійшов з місця з координатами </a:t>
            </a:r>
          </a:p>
          <a:p>
            <a:pPr algn="ctr">
              <a:buNone/>
            </a:pPr>
            <a:r>
              <a:rPr lang="uk-UA" dirty="0" smtClean="0">
                <a:solidFill>
                  <a:srgbClr val="C00000"/>
                </a:solidFill>
              </a:rPr>
              <a:t>30° </a:t>
            </a:r>
            <a:r>
              <a:rPr lang="uk-UA" dirty="0" err="1" smtClean="0">
                <a:solidFill>
                  <a:srgbClr val="C00000"/>
                </a:solidFill>
              </a:rPr>
              <a:t>пн.ш</a:t>
            </a:r>
            <a:r>
              <a:rPr lang="uk-UA" dirty="0" smtClean="0">
                <a:solidFill>
                  <a:srgbClr val="C00000"/>
                </a:solidFill>
              </a:rPr>
              <a:t>. та 65° </a:t>
            </a:r>
            <a:r>
              <a:rPr lang="uk-UA" dirty="0" err="1" smtClean="0">
                <a:solidFill>
                  <a:srgbClr val="C00000"/>
                </a:solidFill>
              </a:rPr>
              <a:t>з.д</a:t>
            </a:r>
            <a:r>
              <a:rPr lang="uk-UA" dirty="0" smtClean="0">
                <a:solidFill>
                  <a:srgbClr val="C00000"/>
                </a:solidFill>
              </a:rPr>
              <a:t>. </a:t>
            </a:r>
          </a:p>
          <a:p>
            <a:pPr algn="ctr">
              <a:buNone/>
            </a:pPr>
            <a:r>
              <a:rPr lang="uk-UA" dirty="0" smtClean="0"/>
              <a:t>Визначте, де треба шукати ваших знайомих.</a:t>
            </a:r>
            <a:endParaRPr lang="ru-RU" dirty="0"/>
          </a:p>
        </p:txBody>
      </p:sp>
      <p:pic>
        <p:nvPicPr>
          <p:cNvPr id="4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5643578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14290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5500702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site304\Мои документы\Мои рисунки\сов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142852"/>
            <a:ext cx="10556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572428" cy="141763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Вставте пропущені сл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ова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071538" y="1500174"/>
            <a:ext cx="7929618" cy="5043510"/>
          </a:xfrm>
        </p:spPr>
        <p:txBody>
          <a:bodyPr>
            <a:normAutofit lnSpcReduction="10000"/>
          </a:bodyPr>
          <a:lstStyle/>
          <a:p>
            <a:r>
              <a:rPr lang="uk-UA" sz="36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Географічна карта  </a:t>
            </a:r>
            <a:r>
              <a:rPr lang="uk-UA" sz="3600" dirty="0" smtClean="0"/>
              <a:t>-  це зображення певної   </a:t>
            </a:r>
            <a:r>
              <a:rPr lang="uk-UA" sz="3600" b="1" u="sng" dirty="0" smtClean="0"/>
              <a:t>території</a:t>
            </a:r>
            <a:r>
              <a:rPr lang="uk-UA" sz="3600" dirty="0" smtClean="0"/>
              <a:t>   або всієї планети    </a:t>
            </a:r>
            <a:r>
              <a:rPr lang="uk-UA" sz="3600" b="1" u="sng" dirty="0" smtClean="0"/>
              <a:t>умовними знаками  </a:t>
            </a:r>
            <a:r>
              <a:rPr lang="uk-UA" sz="3600" dirty="0" smtClean="0"/>
              <a:t>і  в   </a:t>
            </a:r>
            <a:r>
              <a:rPr lang="uk-UA" sz="3600" b="1" u="sng" dirty="0" smtClean="0"/>
              <a:t>масштабі</a:t>
            </a:r>
            <a:r>
              <a:rPr lang="uk-UA" sz="3600" dirty="0" smtClean="0"/>
              <a:t>  .</a:t>
            </a:r>
          </a:p>
          <a:p>
            <a:endParaRPr lang="uk-UA" sz="3600" dirty="0" smtClean="0">
              <a:ln>
                <a:solidFill>
                  <a:schemeClr val="bg1"/>
                </a:solidFill>
              </a:ln>
            </a:endParaRPr>
          </a:p>
          <a:p>
            <a:r>
              <a:rPr lang="uk-UA" sz="3600" b="1" spc="300" dirty="0" smtClean="0">
                <a:ln w="63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Масштаб</a:t>
            </a:r>
            <a:r>
              <a:rPr lang="uk-UA" sz="3600" dirty="0" smtClean="0"/>
              <a:t> – це   умовна   міра,   що  </a:t>
            </a:r>
            <a:r>
              <a:rPr lang="uk-UA" sz="3600" b="1" u="sng" dirty="0" smtClean="0"/>
              <a:t>показує</a:t>
            </a:r>
            <a:r>
              <a:rPr lang="uk-UA" sz="3600" dirty="0" smtClean="0"/>
              <a:t> ,  у скільки разів  </a:t>
            </a:r>
            <a:r>
              <a:rPr lang="uk-UA" sz="3600" b="1" u="sng" dirty="0" smtClean="0"/>
              <a:t>відстань</a:t>
            </a:r>
            <a:r>
              <a:rPr lang="uk-UA" sz="3600" dirty="0" smtClean="0"/>
              <a:t>  на малюнку,   </a:t>
            </a:r>
            <a:r>
              <a:rPr lang="uk-UA" sz="3600" b="1" u="sng" dirty="0" smtClean="0"/>
              <a:t>креслені</a:t>
            </a:r>
            <a:r>
              <a:rPr lang="uk-UA" sz="3600" dirty="0" smtClean="0"/>
              <a:t> ,   плані   чи   карті    </a:t>
            </a:r>
            <a:r>
              <a:rPr lang="uk-UA" sz="3600" b="1" u="sng" dirty="0" smtClean="0"/>
              <a:t>менша</a:t>
            </a:r>
            <a:r>
              <a:rPr lang="uk-UA" sz="3600" dirty="0" smtClean="0"/>
              <a:t>   за відстань на місцевості.</a:t>
            </a:r>
            <a:endParaRPr lang="ru-RU" sz="3600" dirty="0"/>
          </a:p>
        </p:txBody>
      </p:sp>
      <p:pic>
        <p:nvPicPr>
          <p:cNvPr id="8" name="Picture 9" descr="schko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1090" y="142852"/>
            <a:ext cx="82870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1" y="4929198"/>
            <a:ext cx="135729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       Завдання 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928670"/>
            <a:ext cx="7400948" cy="4525963"/>
          </a:xfrm>
        </p:spPr>
        <p:txBody>
          <a:bodyPr/>
          <a:lstStyle/>
          <a:p>
            <a:pPr algn="ctr">
              <a:buNone/>
            </a:pPr>
            <a:r>
              <a:rPr lang="uk-UA" sz="2800" dirty="0" smtClean="0"/>
              <a:t>Моряки знайшли в океані пляшку, у якій утримувався папір із проханням про допомогу. Вода, що проникнула, знищила деякі букви й цифри. Збереглися обривки: </a:t>
            </a:r>
          </a:p>
          <a:p>
            <a:pPr algn="ctr">
              <a:buNone/>
            </a:pPr>
            <a:r>
              <a:rPr lang="uk-UA" sz="2800" dirty="0" smtClean="0"/>
              <a:t>    </a:t>
            </a:r>
            <a:r>
              <a:rPr lang="uk-UA" sz="2800" dirty="0" smtClean="0">
                <a:solidFill>
                  <a:srgbClr val="C00000"/>
                </a:solidFill>
              </a:rPr>
              <a:t>24 … ш, та … сх. д на </a:t>
            </a:r>
            <a:r>
              <a:rPr lang="uk-UA" sz="2800" dirty="0" err="1" smtClean="0">
                <a:solidFill>
                  <a:srgbClr val="C00000"/>
                </a:solidFill>
              </a:rPr>
              <a:t>остр</a:t>
            </a:r>
            <a:r>
              <a:rPr lang="uk-UA" sz="2800" dirty="0" smtClean="0">
                <a:solidFill>
                  <a:srgbClr val="C00000"/>
                </a:solidFill>
              </a:rPr>
              <a:t>. … … </a:t>
            </a:r>
            <a:r>
              <a:rPr lang="uk-UA" sz="2800" dirty="0" err="1" smtClean="0">
                <a:solidFill>
                  <a:srgbClr val="C00000"/>
                </a:solidFill>
              </a:rPr>
              <a:t>айвань</a:t>
            </a:r>
            <a:r>
              <a:rPr lang="uk-UA" sz="2800" dirty="0" smtClean="0">
                <a:solidFill>
                  <a:srgbClr val="C00000"/>
                </a:solidFill>
              </a:rPr>
              <a:t>.</a:t>
            </a:r>
          </a:p>
          <a:p>
            <a:pPr algn="ctr">
              <a:buNone/>
            </a:pPr>
            <a:r>
              <a:rPr lang="uk-UA" sz="2800" dirty="0" smtClean="0"/>
              <a:t>      Відновіть запис.</a:t>
            </a:r>
            <a:endParaRPr lang="ru-RU" sz="2800" dirty="0"/>
          </a:p>
        </p:txBody>
      </p:sp>
      <p:pic>
        <p:nvPicPr>
          <p:cNvPr id="12290" name="Рисунок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786190"/>
            <a:ext cx="381000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4572008"/>
            <a:ext cx="1500197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8214" y="357166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85728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       Завдання 7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928670"/>
            <a:ext cx="7400948" cy="4525963"/>
          </a:xfrm>
        </p:spPr>
        <p:txBody>
          <a:bodyPr/>
          <a:lstStyle/>
          <a:p>
            <a:pPr algn="ctr">
              <a:buNone/>
            </a:pPr>
            <a:r>
              <a:rPr lang="uk-UA" sz="2800" dirty="0" smtClean="0"/>
              <a:t>Моряки знайшли в океані пляшку, у якій утримувався папір із проханням про допомогу. Вода, що проникнула, знищила деякі букви й цифри. Збереглися обривки: </a:t>
            </a:r>
          </a:p>
          <a:p>
            <a:pPr algn="ctr">
              <a:buNone/>
            </a:pPr>
            <a:r>
              <a:rPr lang="uk-UA" sz="2800" dirty="0" smtClean="0"/>
              <a:t>    </a:t>
            </a:r>
            <a:r>
              <a:rPr lang="uk-UA" sz="2800" u="sng" dirty="0" smtClean="0">
                <a:solidFill>
                  <a:srgbClr val="C00000"/>
                </a:solidFill>
              </a:rPr>
              <a:t>24 пн. ш, та 121 </a:t>
            </a:r>
            <a:r>
              <a:rPr lang="uk-UA" sz="2800" u="sng" dirty="0" err="1" smtClean="0">
                <a:solidFill>
                  <a:srgbClr val="C00000"/>
                </a:solidFill>
              </a:rPr>
              <a:t>сх.д</a:t>
            </a:r>
            <a:r>
              <a:rPr lang="uk-UA" sz="2800" u="sng" dirty="0" smtClean="0">
                <a:solidFill>
                  <a:srgbClr val="C00000"/>
                </a:solidFill>
              </a:rPr>
              <a:t>. на острів Тайвань</a:t>
            </a:r>
            <a:r>
              <a:rPr lang="uk-UA" sz="2800" dirty="0" smtClean="0">
                <a:solidFill>
                  <a:srgbClr val="C00000"/>
                </a:solidFill>
              </a:rPr>
              <a:t>.</a:t>
            </a:r>
          </a:p>
          <a:p>
            <a:pPr algn="ctr">
              <a:buNone/>
            </a:pPr>
            <a:r>
              <a:rPr lang="uk-UA" sz="2800" dirty="0" smtClean="0"/>
              <a:t>      Відновіть запис.</a:t>
            </a:r>
            <a:endParaRPr lang="ru-RU" sz="2800" dirty="0"/>
          </a:p>
        </p:txBody>
      </p:sp>
      <p:pic>
        <p:nvPicPr>
          <p:cNvPr id="12290" name="Рисунок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786190"/>
            <a:ext cx="381000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429132"/>
            <a:ext cx="1500197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76" y="285728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85728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uk-UA" sz="4000" b="1" dirty="0" smtClean="0"/>
              <a:t>        </a:t>
            </a:r>
            <a:r>
              <a:rPr lang="uk-UA" sz="4000" b="1" dirty="0" smtClean="0">
                <a:solidFill>
                  <a:srgbClr val="C00000"/>
                </a:solidFill>
              </a:rPr>
              <a:t>Завдання 6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5852" y="857232"/>
            <a:ext cx="714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На великому острові, центральна частина якого розташована на </a:t>
            </a:r>
          </a:p>
          <a:p>
            <a:pPr algn="ctr"/>
            <a:r>
              <a:rPr lang="uk-UA" sz="3600" dirty="0" smtClean="0"/>
              <a:t> </a:t>
            </a:r>
            <a:r>
              <a:rPr lang="uk-UA" sz="3600" dirty="0" smtClean="0">
                <a:solidFill>
                  <a:srgbClr val="C00000"/>
                </a:solidFill>
              </a:rPr>
              <a:t>19 </a:t>
            </a:r>
            <a:r>
              <a:rPr lang="uk-UA" sz="3600" dirty="0" err="1" smtClean="0">
                <a:solidFill>
                  <a:srgbClr val="C00000"/>
                </a:solidFill>
              </a:rPr>
              <a:t>пд.ш</a:t>
            </a:r>
            <a:r>
              <a:rPr lang="uk-UA" sz="3600" dirty="0" smtClean="0">
                <a:solidFill>
                  <a:srgbClr val="C00000"/>
                </a:solidFill>
              </a:rPr>
              <a:t>. 47 </a:t>
            </a:r>
            <a:r>
              <a:rPr lang="uk-UA" sz="3600" dirty="0" err="1" smtClean="0">
                <a:solidFill>
                  <a:srgbClr val="C00000"/>
                </a:solidFill>
              </a:rPr>
              <a:t>сх.д</a:t>
            </a:r>
            <a:r>
              <a:rPr lang="uk-UA" sz="3600" dirty="0" smtClean="0">
                <a:solidFill>
                  <a:srgbClr val="C00000"/>
                </a:solidFill>
              </a:rPr>
              <a:t>. </a:t>
            </a:r>
          </a:p>
          <a:p>
            <a:pPr algn="ctr"/>
            <a:r>
              <a:rPr lang="uk-UA" sz="3600" dirty="0" smtClean="0"/>
              <a:t>водяться самі маленькі напівмавпи з довжиною тіла 12 см. </a:t>
            </a:r>
          </a:p>
          <a:p>
            <a:pPr algn="ctr"/>
            <a:r>
              <a:rPr lang="uk-UA" sz="3600" dirty="0" smtClean="0"/>
              <a:t>Що це за острів? </a:t>
            </a:r>
            <a:endParaRPr lang="ru-RU" sz="3600" dirty="0"/>
          </a:p>
        </p:txBody>
      </p:sp>
      <p:pic>
        <p:nvPicPr>
          <p:cNvPr id="11266" name="Рисунок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4214818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Рисунок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214818"/>
            <a:ext cx="298132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285728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42852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    Знайди помилку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14422"/>
            <a:ext cx="7929618" cy="4525963"/>
          </a:xfrm>
        </p:spPr>
        <p:txBody>
          <a:bodyPr/>
          <a:lstStyle/>
          <a:p>
            <a:pPr algn="ctr">
              <a:buNone/>
            </a:pPr>
            <a:r>
              <a:rPr lang="uk-UA" sz="2400" dirty="0" smtClean="0"/>
              <a:t>     </a:t>
            </a:r>
            <a:r>
              <a:rPr lang="uk-UA" sz="2800" dirty="0" smtClean="0"/>
              <a:t>Для визначення географічних координат використовують градусну сітку – систему паралелей та меридіанів. Географічна широта визначається від лінії екватору, довгота від лінії тропіків. Географічна широта визначається від</a:t>
            </a:r>
          </a:p>
          <a:p>
            <a:pPr algn="ctr">
              <a:buNone/>
            </a:pPr>
            <a:r>
              <a:rPr lang="uk-UA" sz="2800" dirty="0" smtClean="0">
                <a:solidFill>
                  <a:srgbClr val="C00000"/>
                </a:solidFill>
              </a:rPr>
              <a:t>  </a:t>
            </a:r>
            <a:r>
              <a:rPr lang="uk-UA" sz="2800" dirty="0" smtClean="0"/>
              <a:t>0° до 180°, довгота від 0°- 90°. Географічна широта буває північна та південна, а довгота західна та східна. Усі об'єкти материка Австралія мають північну широту та західну довготу, а </a:t>
            </a:r>
          </a:p>
          <a:p>
            <a:pPr algn="ctr">
              <a:buNone/>
            </a:pPr>
            <a:r>
              <a:rPr lang="uk-UA" sz="2800" dirty="0" smtClean="0"/>
              <a:t>о. Гренландія південну широту та східну довготу. Місцем пересічення екватору та початкового меридіану є Мексиканська затока.</a:t>
            </a:r>
            <a:endParaRPr lang="ru-RU" sz="2800" dirty="0"/>
          </a:p>
        </p:txBody>
      </p:sp>
      <p:pic>
        <p:nvPicPr>
          <p:cNvPr id="4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214290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    Знайди помилку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14422"/>
            <a:ext cx="7929618" cy="4525963"/>
          </a:xfrm>
        </p:spPr>
        <p:txBody>
          <a:bodyPr/>
          <a:lstStyle/>
          <a:p>
            <a:pPr algn="ctr">
              <a:buNone/>
            </a:pPr>
            <a:r>
              <a:rPr lang="uk-UA" sz="2400" dirty="0" smtClean="0"/>
              <a:t>     </a:t>
            </a:r>
            <a:r>
              <a:rPr lang="uk-UA" sz="2800" dirty="0" smtClean="0"/>
              <a:t>Для визначення географічних координат використовують градусну сітку – систему паралелей та меридіанів. Географічна широта визначається від лінії екватору, довгота від лінії тропіків. Географічна широта визначається від </a:t>
            </a:r>
          </a:p>
          <a:p>
            <a:pPr algn="ctr">
              <a:buNone/>
            </a:pPr>
            <a:r>
              <a:rPr lang="uk-UA" sz="2800" b="1" u="sng" dirty="0" smtClean="0"/>
              <a:t>0° до 180°, довгота від 0°- 90°. </a:t>
            </a:r>
            <a:r>
              <a:rPr lang="uk-UA" sz="2800" dirty="0" smtClean="0"/>
              <a:t>Географічна широта буває північна та південна, а довгота західна та східна. Усі об'єкти материка Австралія мають </a:t>
            </a:r>
            <a:r>
              <a:rPr lang="uk-UA" sz="2800" b="1" u="sng" dirty="0" smtClean="0"/>
              <a:t>північну широту та західну довготу</a:t>
            </a:r>
            <a:r>
              <a:rPr lang="uk-UA" sz="2800" dirty="0" smtClean="0"/>
              <a:t>, а </a:t>
            </a:r>
          </a:p>
          <a:p>
            <a:pPr algn="ctr">
              <a:buNone/>
            </a:pPr>
            <a:r>
              <a:rPr lang="uk-UA" sz="2800" dirty="0" smtClean="0"/>
              <a:t>о. Гренландія </a:t>
            </a:r>
            <a:r>
              <a:rPr lang="uk-UA" sz="2800" b="1" u="sng" dirty="0" smtClean="0"/>
              <a:t>південну широту та східну довготу</a:t>
            </a:r>
            <a:r>
              <a:rPr lang="uk-UA" sz="2800" dirty="0" smtClean="0"/>
              <a:t>. Місцем пересічення екватору та початкового меридіану є </a:t>
            </a:r>
            <a:r>
              <a:rPr lang="uk-UA" sz="2800" b="1" u="sng" dirty="0" smtClean="0"/>
              <a:t>Мексиканська затока</a:t>
            </a:r>
            <a:r>
              <a:rPr lang="uk-UA" sz="2800" dirty="0" smtClean="0"/>
              <a:t>.</a:t>
            </a:r>
            <a:endParaRPr lang="ru-RU" sz="2800" dirty="0"/>
          </a:p>
        </p:txBody>
      </p:sp>
      <p:pic>
        <p:nvPicPr>
          <p:cNvPr id="4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214290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C:\Documents and Settings\site304\Мои документы\Мои рисунки\новый вопрос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457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57232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Тестові завдання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785794"/>
            <a:ext cx="807246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1.Меридіани – це лінії</a:t>
            </a:r>
          </a:p>
          <a:p>
            <a:r>
              <a:rPr lang="uk-UA" sz="2000" dirty="0" smtClean="0"/>
              <a:t>            А ) які на карті або на глобусі з'єднують обидва полюси Землі</a:t>
            </a:r>
          </a:p>
          <a:p>
            <a:r>
              <a:rPr lang="uk-UA" sz="2000" dirty="0" smtClean="0"/>
              <a:t>            Б) проведені паралельно екватору</a:t>
            </a:r>
          </a:p>
          <a:p>
            <a:r>
              <a:rPr lang="uk-UA" sz="2000" dirty="0" smtClean="0"/>
              <a:t>            В) з'єднують екватор з одним із полюсів</a:t>
            </a:r>
          </a:p>
          <a:p>
            <a:r>
              <a:rPr lang="uk-UA" sz="2000" dirty="0" smtClean="0"/>
              <a:t>            Г) які з'єднують на карті точки поверхні Землі з однаковою</a:t>
            </a:r>
          </a:p>
          <a:p>
            <a:r>
              <a:rPr lang="uk-UA" sz="2000" dirty="0" smtClean="0"/>
              <a:t>                 абсолютною висотою</a:t>
            </a:r>
          </a:p>
          <a:p>
            <a:r>
              <a:rPr lang="uk-UA" sz="2000" dirty="0" smtClean="0"/>
              <a:t>2. Початковий меридіан проведений через місто</a:t>
            </a:r>
          </a:p>
          <a:p>
            <a:r>
              <a:rPr lang="uk-UA" sz="2000" dirty="0" smtClean="0"/>
              <a:t>             А) Київ </a:t>
            </a:r>
          </a:p>
          <a:p>
            <a:r>
              <a:rPr lang="uk-UA" sz="2000" dirty="0" smtClean="0"/>
              <a:t>             б) Париж </a:t>
            </a:r>
          </a:p>
          <a:p>
            <a:r>
              <a:rPr lang="uk-UA" sz="2000" dirty="0" smtClean="0"/>
              <a:t>             в) Лондон</a:t>
            </a:r>
          </a:p>
          <a:p>
            <a:r>
              <a:rPr lang="uk-UA" sz="2000" dirty="0" smtClean="0"/>
              <a:t>             г) Москву</a:t>
            </a:r>
          </a:p>
          <a:p>
            <a:r>
              <a:rPr lang="uk-UA" sz="2000" dirty="0" smtClean="0"/>
              <a:t>3. Величина географічної довготи зростає</a:t>
            </a:r>
          </a:p>
          <a:p>
            <a:r>
              <a:rPr lang="uk-UA" sz="2000" dirty="0" smtClean="0"/>
              <a:t>              А) від початкового меридіана</a:t>
            </a:r>
          </a:p>
          <a:p>
            <a:r>
              <a:rPr lang="uk-UA" sz="2000" dirty="0" smtClean="0"/>
              <a:t>              Б) екватора</a:t>
            </a:r>
          </a:p>
          <a:p>
            <a:r>
              <a:rPr lang="uk-UA" sz="2000" dirty="0" smtClean="0"/>
              <a:t>              В) Південного полюса</a:t>
            </a:r>
          </a:p>
          <a:p>
            <a:r>
              <a:rPr lang="uk-UA" sz="2000" dirty="0" smtClean="0"/>
              <a:t>              Г) обох полюсів</a:t>
            </a:r>
          </a:p>
          <a:p>
            <a:r>
              <a:rPr lang="uk-UA" sz="2000" dirty="0" smtClean="0"/>
              <a:t>4. Екватор ділить землю на дві півкулі:</a:t>
            </a:r>
          </a:p>
          <a:p>
            <a:r>
              <a:rPr lang="uk-UA" sz="2000" dirty="0" smtClean="0"/>
              <a:t>             А) Північну і Південну </a:t>
            </a:r>
          </a:p>
          <a:p>
            <a:r>
              <a:rPr lang="uk-UA" sz="2000" dirty="0" smtClean="0"/>
              <a:t>             б) Західну і Східну</a:t>
            </a:r>
            <a:endParaRPr lang="ru-RU" sz="2000" dirty="0"/>
          </a:p>
        </p:txBody>
      </p:sp>
      <p:pic>
        <p:nvPicPr>
          <p:cNvPr id="4" name="Рисунок 3" descr="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4572008"/>
            <a:ext cx="1500197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57232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Тестові завдання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785794"/>
            <a:ext cx="807246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1.Меридіани – це лінії</a:t>
            </a:r>
          </a:p>
          <a:p>
            <a:r>
              <a:rPr lang="uk-UA" sz="2000" dirty="0" smtClean="0"/>
              <a:t>            </a:t>
            </a:r>
            <a:r>
              <a:rPr lang="uk-UA" sz="2000" b="1" u="sng" dirty="0" smtClean="0"/>
              <a:t>А ) які на карті або на глобусі з'єднують обидва полюси Землі</a:t>
            </a:r>
          </a:p>
          <a:p>
            <a:r>
              <a:rPr lang="uk-UA" sz="2000" dirty="0" smtClean="0"/>
              <a:t>            Б)  проведені паралельно екватору</a:t>
            </a:r>
          </a:p>
          <a:p>
            <a:r>
              <a:rPr lang="uk-UA" sz="2000" dirty="0" smtClean="0"/>
              <a:t>            В)  з'єднують екватор з одним із полюсів</a:t>
            </a:r>
          </a:p>
          <a:p>
            <a:r>
              <a:rPr lang="uk-UA" sz="2000" dirty="0" smtClean="0"/>
              <a:t>            Г)  які з'єднують на карті точки поверхні Землі з однаковою</a:t>
            </a:r>
          </a:p>
          <a:p>
            <a:r>
              <a:rPr lang="uk-UA" sz="2000" dirty="0" smtClean="0"/>
              <a:t>                 абсолютною висотою</a:t>
            </a:r>
          </a:p>
          <a:p>
            <a:r>
              <a:rPr lang="uk-UA" sz="2000" dirty="0" smtClean="0"/>
              <a:t>2. Початковий меридіан проведений через місто</a:t>
            </a:r>
          </a:p>
          <a:p>
            <a:r>
              <a:rPr lang="uk-UA" sz="2000" dirty="0" smtClean="0"/>
              <a:t>             А) Київ </a:t>
            </a:r>
          </a:p>
          <a:p>
            <a:r>
              <a:rPr lang="uk-UA" sz="2000" dirty="0" smtClean="0"/>
              <a:t>             б) Париж </a:t>
            </a:r>
          </a:p>
          <a:p>
            <a:r>
              <a:rPr lang="uk-UA" sz="2000" dirty="0" smtClean="0"/>
              <a:t>             </a:t>
            </a:r>
            <a:r>
              <a:rPr lang="uk-UA" sz="2000" b="1" u="sng" dirty="0" smtClean="0"/>
              <a:t>в) Лондон</a:t>
            </a:r>
          </a:p>
          <a:p>
            <a:r>
              <a:rPr lang="uk-UA" sz="2000" dirty="0" smtClean="0"/>
              <a:t>             г) Москву</a:t>
            </a:r>
          </a:p>
          <a:p>
            <a:r>
              <a:rPr lang="uk-UA" sz="2000" dirty="0" smtClean="0"/>
              <a:t>3. Величина географічної довготи зростає</a:t>
            </a:r>
          </a:p>
          <a:p>
            <a:r>
              <a:rPr lang="uk-UA" sz="2000" dirty="0" smtClean="0"/>
              <a:t>              </a:t>
            </a:r>
            <a:r>
              <a:rPr lang="uk-UA" sz="2000" b="1" u="sng" dirty="0" smtClean="0"/>
              <a:t>А) від початкового меридіана</a:t>
            </a:r>
          </a:p>
          <a:p>
            <a:r>
              <a:rPr lang="uk-UA" sz="2000" dirty="0" smtClean="0"/>
              <a:t>              Б) екватора</a:t>
            </a:r>
          </a:p>
          <a:p>
            <a:r>
              <a:rPr lang="uk-UA" sz="2000" dirty="0" smtClean="0"/>
              <a:t>              В) Південного полюса</a:t>
            </a:r>
          </a:p>
          <a:p>
            <a:r>
              <a:rPr lang="uk-UA" sz="2000" dirty="0" smtClean="0"/>
              <a:t>              Г) обох полюсів</a:t>
            </a:r>
          </a:p>
          <a:p>
            <a:r>
              <a:rPr lang="uk-UA" sz="2000" dirty="0" smtClean="0"/>
              <a:t>4. Екватор ділить землю на дві півкулі:</a:t>
            </a:r>
          </a:p>
          <a:p>
            <a:r>
              <a:rPr lang="uk-UA" sz="2000" dirty="0" smtClean="0"/>
              <a:t>             </a:t>
            </a:r>
            <a:r>
              <a:rPr lang="uk-UA" sz="2000" b="1" dirty="0" smtClean="0"/>
              <a:t>А) Північну і Південну </a:t>
            </a:r>
          </a:p>
          <a:p>
            <a:r>
              <a:rPr lang="uk-UA" sz="2000" dirty="0" smtClean="0"/>
              <a:t>             б) Західну і Східну</a:t>
            </a:r>
            <a:endParaRPr lang="ru-RU" sz="2000" dirty="0"/>
          </a:p>
        </p:txBody>
      </p:sp>
      <p:pic>
        <p:nvPicPr>
          <p:cNvPr id="4" name="Рисунок 3" descr="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4572008"/>
            <a:ext cx="1500197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428868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Домашнє завдання: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/>
              <a:t>п.8 </a:t>
            </a:r>
            <a:r>
              <a:rPr lang="uk-UA" b="1" dirty="0" smtClean="0"/>
              <a:t>ст. </a:t>
            </a:r>
            <a:r>
              <a:rPr lang="uk-UA" b="1" dirty="0" smtClean="0"/>
              <a:t>42-42.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Визначити географічні координати:  </a:t>
            </a:r>
            <a:br>
              <a:rPr lang="uk-UA" dirty="0" smtClean="0"/>
            </a:br>
            <a:r>
              <a:rPr lang="uk-UA" b="1" dirty="0" smtClean="0"/>
              <a:t>Канберра, </a:t>
            </a:r>
            <a:r>
              <a:rPr lang="uk-UA" b="1" dirty="0" err="1" smtClean="0"/>
              <a:t>Ріо-де-</a:t>
            </a:r>
            <a:r>
              <a:rPr lang="uk-UA" b="1" dirty="0" smtClean="0"/>
              <a:t> </a:t>
            </a:r>
            <a:r>
              <a:rPr lang="uk-UA" b="1" dirty="0" err="1" smtClean="0"/>
              <a:t>Жанейро</a:t>
            </a:r>
            <a:r>
              <a:rPr lang="uk-UA" b="1" dirty="0" smtClean="0"/>
              <a:t>, Берлін.</a:t>
            </a:r>
            <a:endParaRPr lang="ru-RU" b="1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858280" cy="1143000"/>
          </a:xfrm>
        </p:spPr>
        <p:txBody>
          <a:bodyPr/>
          <a:lstStyle/>
          <a:p>
            <a:r>
              <a:rPr lang="uk-UA" dirty="0" smtClean="0"/>
              <a:t>     </a:t>
            </a:r>
            <a:r>
              <a:rPr lang="uk-UA" sz="4000" b="1" dirty="0" smtClean="0">
                <a:solidFill>
                  <a:srgbClr val="C00000"/>
                </a:solidFill>
              </a:rPr>
              <a:t>Географічний міні - практикум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571612"/>
            <a:ext cx="7786742" cy="4525963"/>
          </a:xfrm>
        </p:spPr>
        <p:txBody>
          <a:bodyPr/>
          <a:lstStyle/>
          <a:p>
            <a:pPr algn="ctr">
              <a:buNone/>
            </a:pPr>
            <a:r>
              <a:rPr lang="uk-UA" dirty="0" smtClean="0"/>
              <a:t>    Виразіть числові масштаби через іменовані, а іменовані через числові</a:t>
            </a:r>
          </a:p>
          <a:p>
            <a:pPr algn="ctr">
              <a:buNone/>
            </a:pPr>
            <a:endParaRPr lang="uk-UA" b="1" dirty="0" smtClean="0"/>
          </a:p>
          <a:p>
            <a:pPr>
              <a:buFont typeface="Arial" charset="0"/>
              <a:buChar char="•"/>
              <a:defRPr/>
            </a:pPr>
            <a:r>
              <a:rPr lang="ru-RU" b="1" dirty="0" smtClean="0"/>
              <a:t>1 : 2 000 000                           .  .  .</a:t>
            </a:r>
          </a:p>
          <a:p>
            <a:pPr>
              <a:buFont typeface="Arial" charset="0"/>
              <a:buChar char="•"/>
              <a:defRPr/>
            </a:pPr>
            <a:r>
              <a:rPr lang="ru-RU" b="1" dirty="0" smtClean="0"/>
              <a:t>1 : 25 000 000                         .  .  .                               </a:t>
            </a:r>
          </a:p>
          <a:p>
            <a:pPr>
              <a:buNone/>
            </a:pPr>
            <a:endParaRPr lang="uk-UA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4" name="Picture 4" descr="F:\ЭКУ\крутяк\Вибіркова робот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4500570"/>
            <a:ext cx="178591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501090" y="4000504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29520" y="4357694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01024" y="3929066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858280" cy="1143000"/>
          </a:xfrm>
        </p:spPr>
        <p:txBody>
          <a:bodyPr/>
          <a:lstStyle/>
          <a:p>
            <a:r>
              <a:rPr lang="uk-UA" dirty="0" smtClean="0"/>
              <a:t>     </a:t>
            </a:r>
            <a:r>
              <a:rPr lang="uk-UA" sz="4000" b="1" dirty="0" smtClean="0">
                <a:solidFill>
                  <a:srgbClr val="C00000"/>
                </a:solidFill>
              </a:rPr>
              <a:t>Географічний міні - практикум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571612"/>
            <a:ext cx="7786742" cy="4525963"/>
          </a:xfrm>
        </p:spPr>
        <p:txBody>
          <a:bodyPr/>
          <a:lstStyle/>
          <a:p>
            <a:pPr algn="ctr">
              <a:buNone/>
            </a:pPr>
            <a:r>
              <a:rPr lang="uk-UA" dirty="0" smtClean="0"/>
              <a:t>    Виразіть числові масштаби через іменовані, а іменовані через числові</a:t>
            </a:r>
          </a:p>
          <a:p>
            <a:pPr algn="ctr">
              <a:buNone/>
            </a:pPr>
            <a:endParaRPr lang="uk-UA" b="1" dirty="0" smtClean="0"/>
          </a:p>
          <a:p>
            <a:pPr>
              <a:buFont typeface="Arial" charset="0"/>
              <a:buChar char="•"/>
              <a:defRPr/>
            </a:pPr>
            <a:r>
              <a:rPr lang="ru-RU" b="1" dirty="0" smtClean="0"/>
              <a:t>1 : 2 000 000                      </a:t>
            </a:r>
            <a:r>
              <a:rPr lang="ru-RU" b="1" u="sng" dirty="0" smtClean="0"/>
              <a:t>1 см 20 км</a:t>
            </a:r>
          </a:p>
          <a:p>
            <a:pPr>
              <a:buFont typeface="Arial" charset="0"/>
              <a:buChar char="•"/>
              <a:defRPr/>
            </a:pPr>
            <a:r>
              <a:rPr lang="ru-RU" b="1" dirty="0" smtClean="0"/>
              <a:t>1 : 25 000 000                    </a:t>
            </a:r>
            <a:r>
              <a:rPr lang="ru-RU" b="1" u="sng" dirty="0" smtClean="0"/>
              <a:t>1 см 250 км</a:t>
            </a:r>
            <a:r>
              <a:rPr lang="ru-RU" b="1" dirty="0" smtClean="0"/>
              <a:t>                                </a:t>
            </a:r>
          </a:p>
          <a:p>
            <a:pPr>
              <a:buNone/>
            </a:pPr>
            <a:endParaRPr lang="uk-UA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4" name="Picture 4" descr="F:\ЭКУ\крутяк\Вибіркова робот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4500570"/>
            <a:ext cx="171448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643966" y="3929066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8148" y="4357694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43900" y="3857628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858280" cy="1143000"/>
          </a:xfrm>
        </p:spPr>
        <p:txBody>
          <a:bodyPr/>
          <a:lstStyle/>
          <a:p>
            <a:r>
              <a:rPr lang="uk-UA" dirty="0" smtClean="0"/>
              <a:t>     </a:t>
            </a:r>
            <a:r>
              <a:rPr lang="uk-UA" sz="4000" b="1" dirty="0" smtClean="0">
                <a:solidFill>
                  <a:srgbClr val="C00000"/>
                </a:solidFill>
              </a:rPr>
              <a:t>Географічний міні - практикум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571612"/>
            <a:ext cx="7786742" cy="4525963"/>
          </a:xfrm>
        </p:spPr>
        <p:txBody>
          <a:bodyPr/>
          <a:lstStyle/>
          <a:p>
            <a:pPr algn="ctr">
              <a:buNone/>
            </a:pPr>
            <a:r>
              <a:rPr lang="uk-UA" dirty="0" smtClean="0"/>
              <a:t>    Виразіть числові масштаби через іменовані, а іменовані через числові</a:t>
            </a:r>
          </a:p>
          <a:p>
            <a:pPr algn="ctr">
              <a:buNone/>
            </a:pPr>
            <a:endParaRPr lang="uk-UA" b="1" dirty="0" smtClean="0"/>
          </a:p>
          <a:p>
            <a:pPr>
              <a:buFont typeface="Arial" charset="0"/>
              <a:buChar char="•"/>
              <a:defRPr/>
            </a:pPr>
            <a:r>
              <a:rPr lang="ru-RU" b="1" dirty="0" smtClean="0"/>
              <a:t>В 1 см 40 км                        .  .  .</a:t>
            </a:r>
          </a:p>
          <a:p>
            <a:pPr>
              <a:buFont typeface="Arial" charset="0"/>
              <a:buChar char="•"/>
              <a:defRPr/>
            </a:pPr>
            <a:r>
              <a:rPr lang="ru-RU" b="1" dirty="0" smtClean="0"/>
              <a:t>В 1см 100 км                       .  .  .                                 </a:t>
            </a:r>
          </a:p>
          <a:p>
            <a:pPr>
              <a:buNone/>
            </a:pPr>
            <a:endParaRPr lang="uk-UA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4" name="Picture 4" descr="F:\ЭКУ\крутяк\Вибіркова робот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4500570"/>
            <a:ext cx="173355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501090" y="4000504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29520" y="4357694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01024" y="3929066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858280" cy="1143000"/>
          </a:xfrm>
        </p:spPr>
        <p:txBody>
          <a:bodyPr/>
          <a:lstStyle/>
          <a:p>
            <a:r>
              <a:rPr lang="uk-UA" dirty="0" smtClean="0"/>
              <a:t>     </a:t>
            </a:r>
            <a:r>
              <a:rPr lang="uk-UA" sz="4000" b="1" dirty="0" smtClean="0">
                <a:solidFill>
                  <a:srgbClr val="C00000"/>
                </a:solidFill>
              </a:rPr>
              <a:t>Географічний міні - практикум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571612"/>
            <a:ext cx="7786742" cy="4525963"/>
          </a:xfrm>
        </p:spPr>
        <p:txBody>
          <a:bodyPr/>
          <a:lstStyle/>
          <a:p>
            <a:pPr algn="ctr">
              <a:buNone/>
            </a:pPr>
            <a:r>
              <a:rPr lang="uk-UA" dirty="0" smtClean="0"/>
              <a:t>    Виразіть числові масштаби через іменовані, а іменовані через числові</a:t>
            </a:r>
          </a:p>
          <a:p>
            <a:pPr algn="ctr">
              <a:buNone/>
            </a:pPr>
            <a:endParaRPr lang="uk-UA" b="1" dirty="0" smtClean="0"/>
          </a:p>
          <a:p>
            <a:pPr>
              <a:buFont typeface="Arial" charset="0"/>
              <a:buChar char="•"/>
              <a:defRPr/>
            </a:pPr>
            <a:r>
              <a:rPr lang="ru-RU" b="1" dirty="0" smtClean="0"/>
              <a:t>В 1 см 40 км                 </a:t>
            </a:r>
            <a:r>
              <a:rPr lang="ru-RU" b="1" u="sng" dirty="0" smtClean="0"/>
              <a:t>1 : 4 000 000</a:t>
            </a:r>
          </a:p>
          <a:p>
            <a:pPr>
              <a:buFont typeface="Arial" charset="0"/>
              <a:buChar char="•"/>
              <a:defRPr/>
            </a:pPr>
            <a:r>
              <a:rPr lang="ru-RU" b="1" dirty="0" smtClean="0"/>
              <a:t>В 1см 100 км                </a:t>
            </a:r>
            <a:r>
              <a:rPr lang="ru-RU" b="1" u="sng" dirty="0" smtClean="0"/>
              <a:t>1 : 10 000 000</a:t>
            </a:r>
            <a:r>
              <a:rPr lang="ru-RU" b="1" dirty="0" smtClean="0"/>
              <a:t>                                 </a:t>
            </a:r>
          </a:p>
          <a:p>
            <a:pPr>
              <a:buNone/>
            </a:pPr>
            <a:endParaRPr lang="uk-UA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4" name="Picture 4" descr="F:\ЭКУ\крутяк\Вибіркова робот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4500570"/>
            <a:ext cx="173355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643966" y="4286256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72396" y="4429132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43900" y="3929066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42852"/>
            <a:ext cx="7772400" cy="1470025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Географічна мозаїка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1214422"/>
            <a:ext cx="6900866" cy="1752600"/>
          </a:xfrm>
        </p:spPr>
        <p:txBody>
          <a:bodyPr/>
          <a:lstStyle/>
          <a:p>
            <a:r>
              <a:rPr lang="uk-UA" u="sng" dirty="0" smtClean="0">
                <a:solidFill>
                  <a:schemeClr val="tx1"/>
                </a:solidFill>
              </a:rPr>
              <a:t>Складіть визначення понять, використовуючи запропоновані слова</a:t>
            </a:r>
            <a:endParaRPr lang="uk-UA" u="sng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0166" y="2643182"/>
            <a:ext cx="707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7030A0"/>
                </a:solidFill>
                <a:latin typeface="Century" pitchFamily="18" charset="0"/>
              </a:rPr>
              <a:t>Відносна висота точок </a:t>
            </a:r>
            <a:r>
              <a:rPr lang="uk-UA" sz="2400" dirty="0" smtClean="0">
                <a:latin typeface="Century" pitchFamily="18" charset="0"/>
              </a:rPr>
              <a:t>– </a:t>
            </a:r>
            <a:r>
              <a:rPr lang="uk-UA" sz="2400" b="1" dirty="0" smtClean="0">
                <a:latin typeface="Century" pitchFamily="18" charset="0"/>
              </a:rPr>
              <a:t>поверхня, над, одна, перевищення, земна, на, друга, точка</a:t>
            </a:r>
            <a:r>
              <a:rPr lang="uk-UA" sz="2400" dirty="0" smtClean="0">
                <a:latin typeface="Century" pitchFamily="18" charset="0"/>
              </a:rPr>
              <a:t>.</a:t>
            </a:r>
            <a:endParaRPr lang="ru-RU" sz="2400" dirty="0">
              <a:latin typeface="Century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28" y="3714752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7030A0"/>
                </a:solidFill>
                <a:latin typeface="Century" pitchFamily="18" charset="0"/>
              </a:rPr>
              <a:t>Абсолютна висота  </a:t>
            </a:r>
            <a:r>
              <a:rPr lang="uk-UA" sz="2400" b="1" dirty="0" smtClean="0">
                <a:latin typeface="Century" pitchFamily="18" charset="0"/>
              </a:rPr>
              <a:t>–  перевищення, що, відносно, на, моря, земна, нуль, за , точки, приймається, метр, поверхні, рівня.</a:t>
            </a:r>
            <a:endParaRPr lang="ru-RU" sz="2400" b="1" dirty="0">
              <a:latin typeface="Century" pitchFamily="18" charset="0"/>
            </a:endParaRPr>
          </a:p>
        </p:txBody>
      </p:sp>
      <p:pic>
        <p:nvPicPr>
          <p:cNvPr id="6" name="Picture 4" descr="F:\ЭКУ\крутяк\Вибіркова робот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4857760"/>
            <a:ext cx="1428760" cy="187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715272" y="4572008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528" y="4500570"/>
            <a:ext cx="285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714141550SlideId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714141635SlideId256"/>
</p:tagLst>
</file>

<file path=ppt/theme/theme1.xml><?xml version="1.0" encoding="utf-8"?>
<a:theme xmlns:a="http://schemas.openxmlformats.org/drawingml/2006/main" name="Урок 11 Масштаб Виды масштаба">
  <a:themeElements>
    <a:clrScheme name="Другая 6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CAF297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Ох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ГЕОГРАФІЧНІ КООРДИНАТИ</Template>
  <TotalTime>998</TotalTime>
  <Words>1535</Words>
  <Application>Microsoft Office PowerPoint</Application>
  <PresentationFormat>Екран (4:3)</PresentationFormat>
  <Paragraphs>296</Paragraphs>
  <Slides>47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47</vt:i4>
      </vt:variant>
    </vt:vector>
  </HeadingPairs>
  <TitlesOfParts>
    <vt:vector size="48" baseType="lpstr">
      <vt:lpstr>Урок 11 Масштаб Виды масштаба</vt:lpstr>
      <vt:lpstr> “ГЕОГРАФІЧНІ КООРДИНАТИ”</vt:lpstr>
      <vt:lpstr>Слайд 2</vt:lpstr>
      <vt:lpstr>Вставте пропущені слова</vt:lpstr>
      <vt:lpstr>Вставте пропущені слова</vt:lpstr>
      <vt:lpstr>     Географічний міні - практикум</vt:lpstr>
      <vt:lpstr>     Географічний міні - практикум</vt:lpstr>
      <vt:lpstr>     Географічний міні - практикум</vt:lpstr>
      <vt:lpstr>     Географічний міні - практикум</vt:lpstr>
      <vt:lpstr>Географічна мозаїка</vt:lpstr>
      <vt:lpstr>Слайд 10</vt:lpstr>
      <vt:lpstr>Слайд 11</vt:lpstr>
      <vt:lpstr>Вивчення нового матеріалу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 Завдання 1 «Мандрівка столицями країн світу» </vt:lpstr>
      <vt:lpstr>Слайд 37</vt:lpstr>
      <vt:lpstr>      Завдання 3           Знайдіть відповідність</vt:lpstr>
      <vt:lpstr>          Завдання 4</vt:lpstr>
      <vt:lpstr>       Завдання 5</vt:lpstr>
      <vt:lpstr>       Завдання 7</vt:lpstr>
      <vt:lpstr>        Завдання 6 </vt:lpstr>
      <vt:lpstr>    Знайди помилку</vt:lpstr>
      <vt:lpstr>    Знайди помилку</vt:lpstr>
      <vt:lpstr>Тестові завдання</vt:lpstr>
      <vt:lpstr>Тестові завдання</vt:lpstr>
      <vt:lpstr>Домашнє завдання: п.8 ст. 42-42. Визначити географічні координати:   Канберра, Ріо-де- Жанейро, Берлін.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ГЕОГРАФІЧНІ КООРДИНАТИ</dc:title>
  <dc:creator>Admin</dc:creator>
  <cp:lastModifiedBy>Laptop</cp:lastModifiedBy>
  <cp:revision>106</cp:revision>
  <dcterms:created xsi:type="dcterms:W3CDTF">2013-11-07T15:46:11Z</dcterms:created>
  <dcterms:modified xsi:type="dcterms:W3CDTF">2013-11-27T21:33:54Z</dcterms:modified>
</cp:coreProperties>
</file>